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28" r:id="rId3"/>
    <p:sldId id="268" r:id="rId4"/>
    <p:sldId id="280" r:id="rId5"/>
    <p:sldId id="282" r:id="rId6"/>
    <p:sldId id="270" r:id="rId7"/>
    <p:sldId id="283" r:id="rId8"/>
    <p:sldId id="284" r:id="rId9"/>
    <p:sldId id="285" r:id="rId10"/>
    <p:sldId id="286" r:id="rId11"/>
    <p:sldId id="291" r:id="rId12"/>
    <p:sldId id="287" r:id="rId13"/>
    <p:sldId id="292" r:id="rId14"/>
    <p:sldId id="288" r:id="rId15"/>
    <p:sldId id="289" r:id="rId16"/>
    <p:sldId id="290" r:id="rId17"/>
    <p:sldId id="293" r:id="rId18"/>
    <p:sldId id="294" r:id="rId19"/>
    <p:sldId id="296" r:id="rId20"/>
    <p:sldId id="297" r:id="rId21"/>
    <p:sldId id="299" r:id="rId22"/>
    <p:sldId id="301" r:id="rId23"/>
    <p:sldId id="302" r:id="rId24"/>
    <p:sldId id="304" r:id="rId25"/>
    <p:sldId id="329" r:id="rId26"/>
    <p:sldId id="330" r:id="rId27"/>
    <p:sldId id="331" r:id="rId28"/>
    <p:sldId id="303" r:id="rId29"/>
    <p:sldId id="305" r:id="rId30"/>
    <p:sldId id="306" r:id="rId31"/>
    <p:sldId id="307" r:id="rId32"/>
    <p:sldId id="308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20" r:id="rId42"/>
    <p:sldId id="319" r:id="rId43"/>
    <p:sldId id="321" r:id="rId44"/>
    <p:sldId id="322" r:id="rId45"/>
    <p:sldId id="324" r:id="rId46"/>
    <p:sldId id="325" r:id="rId47"/>
    <p:sldId id="326" r:id="rId48"/>
    <p:sldId id="26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ED1C24"/>
    <a:srgbClr val="FFF200"/>
    <a:srgbClr val="B5E61D"/>
    <a:srgbClr val="181717"/>
    <a:srgbClr val="F1DCBF"/>
    <a:srgbClr val="F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80847" autoAdjust="0"/>
  </p:normalViewPr>
  <p:slideViewPr>
    <p:cSldViewPr snapToGrid="0" showGuides="1">
      <p:cViewPr varScale="1">
        <p:scale>
          <a:sx n="55" d="100"/>
          <a:sy n="55" d="100"/>
        </p:scale>
        <p:origin x="1236" y="66"/>
      </p:cViewPr>
      <p:guideLst>
        <p:guide orient="horz" pos="2160"/>
        <p:guide pos="381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3538E-B055-4BA7-982C-C83B6681696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5D5C2-6473-4C38-A068-774688C49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right to peak street hailing and prearrange passengers anywhere in NYC</a:t>
            </a:r>
          </a:p>
          <a:p>
            <a:r>
              <a:rPr lang="en-US" dirty="0"/>
              <a:t>Medallions are bought in Millions by private cab companies</a:t>
            </a:r>
          </a:p>
          <a:p>
            <a:r>
              <a:rPr lang="en-US" dirty="0"/>
              <a:t>Lease to their drivers</a:t>
            </a:r>
          </a:p>
          <a:p>
            <a:r>
              <a:rPr lang="en-US" dirty="0"/>
              <a:t>Keep 100% </a:t>
            </a:r>
            <a:r>
              <a:rPr lang="en-US" dirty="0" err="1"/>
              <a:t>fo</a:t>
            </a:r>
            <a:r>
              <a:rPr lang="en-US" dirty="0"/>
              <a:t> the fares/tips, they have to pay lease price</a:t>
            </a:r>
          </a:p>
          <a:p>
            <a:r>
              <a:rPr lang="en-US" dirty="0"/>
              <a:t>Everything is regulated by NYC Taxi and Limousine </a:t>
            </a:r>
            <a:r>
              <a:rPr lang="en-US" dirty="0" err="1"/>
              <a:t>Commissison</a:t>
            </a:r>
            <a:endParaRPr lang="en-US" dirty="0"/>
          </a:p>
          <a:p>
            <a:r>
              <a:rPr lang="en-US" dirty="0"/>
              <a:t>Lease price</a:t>
            </a:r>
          </a:p>
          <a:p>
            <a:r>
              <a:rPr lang="en-US" dirty="0"/>
              <a:t>Fares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6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stores </a:t>
            </a:r>
            <a:r>
              <a:rPr lang="en-US" dirty="0" err="1"/>
              <a:t>dataframe</a:t>
            </a:r>
            <a:r>
              <a:rPr lang="en-US" dirty="0"/>
              <a:t> computations as </a:t>
            </a:r>
            <a:r>
              <a:rPr lang="en-US" dirty="0" err="1"/>
              <a:t>dask</a:t>
            </a:r>
            <a:r>
              <a:rPr lang="en-US" dirty="0"/>
              <a:t> delayed</a:t>
            </a:r>
          </a:p>
          <a:p>
            <a:r>
              <a:rPr lang="en-US" dirty="0"/>
              <a:t>We can see the computation graph</a:t>
            </a:r>
          </a:p>
          <a:p>
            <a:r>
              <a:rPr lang="en-US" dirty="0"/>
              <a:t>To show the top of 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dask</a:t>
            </a:r>
            <a:r>
              <a:rPr lang="en-US" dirty="0"/>
              <a:t> will not process all data. It will quickly process only what is required.</a:t>
            </a:r>
          </a:p>
          <a:p>
            <a:r>
              <a:rPr lang="en-US" dirty="0"/>
              <a:t>The video shows how </a:t>
            </a:r>
            <a:r>
              <a:rPr lang="en-US" dirty="0" err="1"/>
              <a:t>dask</a:t>
            </a:r>
            <a:r>
              <a:rPr lang="en-US" dirty="0"/>
              <a:t> processes in distributed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12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73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69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03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08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64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13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0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Uber/Lyft are popular</a:t>
            </a:r>
          </a:p>
          <a:p>
            <a:r>
              <a:rPr lang="en-US" dirty="0"/>
              <a:t>Uber started in 2011 but number of trips </a:t>
            </a:r>
            <a:r>
              <a:rPr lang="en-US" dirty="0" err="1"/>
              <a:t>outspaced</a:t>
            </a:r>
            <a:r>
              <a:rPr lang="en-US" dirty="0"/>
              <a:t> yellow taxis for the first time in 2018</a:t>
            </a:r>
          </a:p>
          <a:p>
            <a:r>
              <a:rPr lang="en-US" dirty="0"/>
              <a:t>Taxis are not easily found.  Riders wait longer when demand exceeds supply</a:t>
            </a:r>
          </a:p>
          <a:p>
            <a:r>
              <a:rPr lang="en-US" dirty="0"/>
              <a:t>13500 medallion cabs in NYC</a:t>
            </a:r>
          </a:p>
          <a:p>
            <a:r>
              <a:rPr lang="en-US" dirty="0"/>
              <a:t>They may not satisfy all the demand, but possible to improve their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1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1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1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9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rolling statistics plot shows that the mean and standard deviations get high in the morning and seem stable until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48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rolling statistics plot shows that the mean and standard deviations get high in the morning and seem stable until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15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rolling statistics plot shows that the mean and standard deviations get high in the morning and seem stable until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76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rolling statistics plot shows that the mean and standard deviations get high in the morning and seem stable until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38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 79 peaks around midnight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3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Peaks in the morning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34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variations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22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can make real time predictions about the demand in  the next 10 minutes at different locations in </a:t>
            </a:r>
            <a:r>
              <a:rPr lang="en-US" dirty="0" err="1"/>
              <a:t>newyork</a:t>
            </a:r>
            <a:r>
              <a:rPr lang="en-US" dirty="0"/>
              <a:t> city. </a:t>
            </a:r>
          </a:p>
          <a:p>
            <a:r>
              <a:rPr lang="en-US" dirty="0"/>
              <a:t>The number of pickups at location is correlated with the total amount of fares earned by drivers who picked those trips.</a:t>
            </a:r>
          </a:p>
          <a:p>
            <a:r>
              <a:rPr lang="en-US" dirty="0"/>
              <a:t>The goal is not only to fulfill demand but also to maximize profit for drivers and reduce their frustration. </a:t>
            </a:r>
          </a:p>
          <a:p>
            <a:r>
              <a:rPr lang="en-US" dirty="0"/>
              <a:t>The model shows which pickup location has a potential to give you a trip with large fares. </a:t>
            </a:r>
          </a:p>
          <a:p>
            <a:r>
              <a:rPr lang="en-US" dirty="0"/>
              <a:t>Large fares are correlated with longer trip distance and duration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04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5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daily ADF shows stationarity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63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daily ADF shows stationarity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95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69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ACF describes the autocorrelation between an observation and another observation at a prior time step that includes direct and indirect dependence information.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partial autocorrelation at lag k is the correlation that results after removing the effect of any correlations due to the terms at shorter lags.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cone is showing 95% confidence interval.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correlation values outside of this interval are very likely a correlation and not a statistical fluke. So I look at the lags until the graph enters the confidence interval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25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cone is showing 95% confidence interval.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correlation values outside of this interval are very likely a correlation and not a statistical fluke. So I look at the lags until the graph enters the confidence interval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11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cone is showing 95% confidence interval.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correlation values outside of this interval are very likely a correlation and not a statistical fluke. So I look at the lags until the graph enters the confidence interval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32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average prediction error is $113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38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49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68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that is on Kaggle is 2014/15  </a:t>
            </a:r>
          </a:p>
          <a:p>
            <a:r>
              <a:rPr lang="en-US" dirty="0"/>
              <a:t>I used the recently released data for 2017 and 2018 directly from NYC open data</a:t>
            </a:r>
          </a:p>
          <a:p>
            <a:r>
              <a:rPr lang="en-US" dirty="0"/>
              <a:t>The data contains 170 million records taking 16GB disk space</a:t>
            </a:r>
          </a:p>
          <a:p>
            <a:r>
              <a:rPr lang="en-US" dirty="0"/>
              <a:t>This doesn’t mean 16 GB ram is enough to load it</a:t>
            </a:r>
          </a:p>
          <a:p>
            <a:r>
              <a:rPr lang="en-US" dirty="0"/>
              <a:t>Processing it in Pandas is not possible on my pc – 8 </a:t>
            </a:r>
            <a:r>
              <a:rPr lang="en-US" dirty="0" err="1"/>
              <a:t>gb</a:t>
            </a:r>
            <a:r>
              <a:rPr lang="en-US" dirty="0"/>
              <a:t> ram </a:t>
            </a:r>
          </a:p>
          <a:p>
            <a:r>
              <a:rPr lang="en-US" dirty="0"/>
              <a:t>Not even on Google </a:t>
            </a:r>
            <a:r>
              <a:rPr lang="en-US" dirty="0" err="1"/>
              <a:t>Colab</a:t>
            </a:r>
            <a:r>
              <a:rPr lang="en-US" dirty="0"/>
              <a:t>- 12 </a:t>
            </a:r>
            <a:r>
              <a:rPr lang="en-US" dirty="0" err="1"/>
              <a:t>gb</a:t>
            </a:r>
            <a:r>
              <a:rPr lang="en-US" dirty="0"/>
              <a:t> 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28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72 steps back performed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43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36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50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395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9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4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can be handled with Spark</a:t>
            </a:r>
          </a:p>
          <a:p>
            <a:r>
              <a:rPr lang="en-US" dirty="0"/>
              <a:t>Spark is another technology which requires time to learn it</a:t>
            </a:r>
          </a:p>
          <a:p>
            <a:r>
              <a:rPr lang="en-US" dirty="0" err="1"/>
              <a:t>Dask</a:t>
            </a:r>
            <a:r>
              <a:rPr lang="en-US" dirty="0"/>
              <a:t> is a native parallel analytics tool designed to integrate seamlessly with the libraries I am already using: Pandas, NumPy, Scikit-Learn. </a:t>
            </a:r>
          </a:p>
          <a:p>
            <a:r>
              <a:rPr lang="en-US" dirty="0" err="1"/>
              <a:t>Dask</a:t>
            </a:r>
            <a:r>
              <a:rPr lang="en-US" dirty="0"/>
              <a:t> works well on a single machine to make use of all of the cores on your laptop and process larger-than-memory data</a:t>
            </a:r>
          </a:p>
          <a:p>
            <a:r>
              <a:rPr lang="en-US" dirty="0"/>
              <a:t>It transfers part of the data to disk and that can take time</a:t>
            </a:r>
          </a:p>
          <a:p>
            <a:r>
              <a:rPr lang="en-US" dirty="0"/>
              <a:t>Working with </a:t>
            </a:r>
            <a:r>
              <a:rPr lang="en-US" dirty="0" err="1"/>
              <a:t>dask</a:t>
            </a:r>
            <a:r>
              <a:rPr lang="en-US" dirty="0"/>
              <a:t> on larger memory computer is faster</a:t>
            </a:r>
          </a:p>
          <a:p>
            <a:r>
              <a:rPr lang="en-US" dirty="0"/>
              <a:t>If everything can be loaded to memory Pandas is faster. That is not often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61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Dask</a:t>
            </a:r>
            <a:r>
              <a:rPr lang="en-US" dirty="0"/>
              <a:t> is still in the early stages. No tutorial except </a:t>
            </a:r>
            <a:r>
              <a:rPr lang="en-US" dirty="0" err="1"/>
              <a:t>youtube</a:t>
            </a:r>
            <a:r>
              <a:rPr lang="en-US" dirty="0"/>
              <a:t> videos from the developers and the documentation</a:t>
            </a:r>
          </a:p>
          <a:p>
            <a:pPr marL="0" indent="0">
              <a:buNone/>
            </a:pPr>
            <a:r>
              <a:rPr lang="en-US" dirty="0"/>
              <a:t>A few trial and error will quickly fill up the memory had I not used Google Cloud Platform</a:t>
            </a:r>
          </a:p>
          <a:p>
            <a:pPr marL="0" indent="0">
              <a:buNone/>
            </a:pPr>
            <a:r>
              <a:rPr lang="en-US" dirty="0"/>
              <a:t>I worked on 8 cores, 30 GB RAM. </a:t>
            </a:r>
            <a:r>
              <a:rPr lang="en-US" dirty="0" err="1"/>
              <a:t>Dask</a:t>
            </a:r>
            <a:r>
              <a:rPr lang="en-US" dirty="0"/>
              <a:t> divided 2017 data into 165 and 2018 data into 92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Dask</a:t>
            </a:r>
            <a:r>
              <a:rPr lang="en-US" dirty="0"/>
              <a:t> </a:t>
            </a:r>
            <a:r>
              <a:rPr lang="en-US" dirty="0" err="1"/>
              <a:t>decideds</a:t>
            </a:r>
            <a:r>
              <a:rPr lang="en-US" dirty="0"/>
              <a:t> the block-size for each partition and number of partitions depending on the given memory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faced three challenges</a:t>
            </a:r>
          </a:p>
          <a:p>
            <a:pPr marL="0" indent="0">
              <a:buNone/>
            </a:pPr>
            <a:r>
              <a:rPr lang="en-US" dirty="0"/>
              <a:t>* Setting new index from unsorted column is expensive in </a:t>
            </a:r>
            <a:r>
              <a:rPr lang="en-US" dirty="0" err="1"/>
              <a:t>Dask</a:t>
            </a:r>
            <a:endParaRPr lang="en-US" dirty="0"/>
          </a:p>
          <a:p>
            <a:r>
              <a:rPr lang="en-US" dirty="0"/>
              <a:t>* Many operations, like </a:t>
            </a:r>
            <a:r>
              <a:rPr lang="en-US" dirty="0" err="1"/>
              <a:t>groupby</a:t>
            </a:r>
            <a:r>
              <a:rPr lang="en-US" dirty="0"/>
              <a:t>-apply and join on unsorted columns require setting index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*Positional row indexing(iloc) and label indexing(loc) is not possible in </a:t>
            </a:r>
            <a:r>
              <a:rPr lang="en-US" dirty="0" err="1"/>
              <a:t>Dask</a:t>
            </a:r>
            <a:r>
              <a:rPr lang="en-US" dirty="0"/>
              <a:t>. </a:t>
            </a:r>
            <a:r>
              <a:rPr lang="en-US" dirty="0" err="1"/>
              <a:t>Dask</a:t>
            </a:r>
            <a:r>
              <a:rPr lang="en-US" dirty="0"/>
              <a:t> doesn't maintain indices or labels of the whole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1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Dask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default parser is very slow and takes forever to complete.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*In the original data the dates are stored as strings in unusual format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tried in many ways to parse the dates as efficiently as possible. The problem with </a:t>
            </a:r>
            <a:r>
              <a:rPr lang="en-US" dirty="0" err="1"/>
              <a:t>Dask’s</a:t>
            </a:r>
            <a:r>
              <a:rPr lang="en-US" dirty="0"/>
              <a:t> default parser is known by the developers and they are working to fix the problem on the next release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in many ways to parse the dates as efficiently as possible. The problem with </a:t>
            </a:r>
            <a:r>
              <a:rPr lang="en-US" dirty="0" err="1"/>
              <a:t>Dask’s</a:t>
            </a:r>
            <a:r>
              <a:rPr lang="en-US" dirty="0"/>
              <a:t> default parser is known by the developers and they are working to fix the problem on the next release</a:t>
            </a:r>
          </a:p>
          <a:p>
            <a:r>
              <a:rPr lang="en-US" dirty="0"/>
              <a:t>I read through numerous posts on </a:t>
            </a:r>
            <a:r>
              <a:rPr lang="en-US" dirty="0" err="1"/>
              <a:t>Stackoverflow</a:t>
            </a:r>
            <a:r>
              <a:rPr lang="en-US" dirty="0"/>
              <a:t> and Github</a:t>
            </a:r>
          </a:p>
          <a:p>
            <a:r>
              <a:rPr lang="en-US" dirty="0"/>
              <a:t>Finally came with a working solution.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in many ways to parse the dates as efficiently as possible. The problem with </a:t>
            </a:r>
            <a:r>
              <a:rPr lang="en-US" dirty="0" err="1"/>
              <a:t>Dask’s</a:t>
            </a:r>
            <a:r>
              <a:rPr lang="en-US" dirty="0"/>
              <a:t> default parser is known by the developers and they are working to fix the problem on the next release</a:t>
            </a:r>
          </a:p>
          <a:p>
            <a:r>
              <a:rPr lang="en-US" dirty="0"/>
              <a:t>I read through numerous posts on </a:t>
            </a:r>
            <a:r>
              <a:rPr lang="en-US" dirty="0" err="1"/>
              <a:t>Stackoverflow</a:t>
            </a:r>
            <a:r>
              <a:rPr lang="en-US" dirty="0"/>
              <a:t> and Github</a:t>
            </a:r>
          </a:p>
          <a:p>
            <a:r>
              <a:rPr lang="en-US" dirty="0"/>
              <a:t>Finally came with a working solution.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5D5C2-6473-4C38-A068-774688C490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5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D7CA-50FA-4A69-AD68-D58F7667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D8E24-1994-41F3-8B43-A17EB1F0A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191DD-CCEB-4CC3-B1D3-9609E3DA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B45E5-17C3-4F4A-BBE1-461BF3C53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EB20C-ABCE-4DED-B9C4-07AA9214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C1AA-C780-4677-A1B3-37264DFF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BF5D0-2D61-4F75-AF65-7A2B15D23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132E-26EC-4DCE-9571-67380CE2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9ED13-BFFF-48FB-A3C0-4782DB62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58AD-81D4-451D-A193-7F10427F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98056F-CA49-492A-A273-E4BFD8960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15407-26C5-49C0-AA12-C6914AE70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2846F-0B93-41F5-8F56-BC50622E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493F-E09E-4D7E-B937-4395C05F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87A62-D05E-4D36-931E-7A4CA658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13E8-934D-4F06-8083-D4D60D96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D83ED-2C0C-4772-90FB-E4393957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43525-0BA1-45E8-97D4-1CF2C2E2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1ED4B-2FCD-4F5E-B4E8-50B06E32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761FB-DC3A-4F95-848F-8DD4AB41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2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9BB4-6524-41F8-8ED4-4BB4130C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F7F76-4C68-42B0-A4F3-1143B2B1E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81C3F-6D83-4997-B6ED-EB6044E2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208FA-922A-4509-8D30-2B51C3E9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66AF-38CC-40EC-8A5A-783F434F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8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372C-60A9-493C-84F5-1B6D9EC2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B3F93-B9C6-4832-8484-EF93FD1F3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9C9BA-AB8E-4708-8240-B10AE9F8B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2777-D7B3-464C-B3C6-49150FA5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54FCD-52F0-49A7-9A88-B7D0EA97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056E-5F4E-4F51-A766-7A7652F7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4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5FCD-BB01-4710-B4B7-6CD7261E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ED77C-BB6D-410D-A4CE-386ECFAF7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31E8A-250F-4A03-8438-E37767013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DE277-7F52-4787-8DC6-B682199BC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3F1DE-EA45-4A9A-86C6-5402FA6F5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C3AC11-C3BC-454A-9C06-9B89F310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D74170-5E38-4919-B2B8-ACF75A11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822BB0-F389-4DFF-97DB-9B82CB47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8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D894-4895-4A21-9B97-01B25E62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6044FE-4D13-4956-BE99-DBA0E0CF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B9AE4-739A-4194-B487-432B52E1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AFE4D-27F0-431C-80FE-215AC179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6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24D3-13BF-491D-85A5-60B40DD6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BB43D-D320-4565-9C68-7292BCB3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23E6-8766-4FD1-948E-B9C480F2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4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E009-5B11-49F7-AFEA-628683A3F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82138-D03D-4E0C-BAD3-AE3862F2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E7C2B-0959-46DE-BA40-855ED7CA8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76065-4CE4-4902-AEF4-6CC496AE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9E1EF-ABC5-4882-B74D-A9DC0643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28AB9-B62E-48E1-95BE-90DD0CDC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5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3EFF-30ED-460A-B9B7-ECD944B2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E4E55-9C86-4F8A-AE50-05C346EC7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5B52-B1F2-4DEE-8042-97E911C2C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51231-9B1E-41EF-A985-BA4ACB8F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CFA90-A7E3-4D45-9B5B-2676F3A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35F6A-FFFF-4DD6-BF5C-81FFB3BF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13186-4F12-4650-B324-EA20AD79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DDC42-4591-440D-AAC7-20602AE66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E4617-671C-42C3-AC6B-A4DC560E8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5172E-F658-48F8-A87E-8973F53A155F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9D9B9-C436-439B-A16A-8D576698B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BC960-4D40-4B89-B257-286B5D76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F0680-5DE3-4378-8289-84878C046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6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Helvetica Neue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Helvetica Neue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Helvetica Neue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Helvetica Neue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bviewer.jupyter.org/github/Tinsae/Thinkful-Data-Science/blob/master/DS/Final%20Capstone/Final%20Capstone-YTDF-Complete.ipynb" TargetMode="External"/><Relationship Id="rId4" Type="http://schemas.microsoft.com/office/2007/relationships/hdphoto" Target="../media/hdphoto8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nbviewer.jupyter.org/github/Tinsae/Thinkful-Data-Science/blob/master/DS/Final%20Capstone/Final%20Capstone-YTDF-Complete.ipynb" TargetMode="External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microsoft.com/office/2007/relationships/hdphoto" Target="../media/hdphoto5.wdp"/><Relationship Id="rId4" Type="http://schemas.openxmlformats.org/officeDocument/2006/relationships/image" Target="../media/image12.jpeg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previews.123rf.com/images/mallinka/mallinka1306/mallinka130600008/20307861-yellow-taxi-background-with-city-landscape-and-taxi-sign.jpg">
            <a:extLst>
              <a:ext uri="{FF2B5EF4-FFF2-40B4-BE49-F238E27FC236}">
                <a16:creationId xmlns:a16="http://schemas.microsoft.com/office/drawing/2014/main" id="{81516E2C-DD30-4BFB-BA0F-46E2EC7C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4205"/>
            <a:ext cx="12192000" cy="45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09895-124D-4710-881E-59924E592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287" y="21055"/>
            <a:ext cx="9115425" cy="2343150"/>
          </a:xfrm>
          <a:noFill/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Yellow Taxi Demand 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CEAE0-F253-4AB8-BF57-161B8B0F0F23}"/>
              </a:ext>
            </a:extLst>
          </p:cNvPr>
          <p:cNvSpPr txBox="1"/>
          <p:nvPr/>
        </p:nvSpPr>
        <p:spPr>
          <a:xfrm>
            <a:off x="3198017" y="2260188"/>
            <a:ext cx="579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Tinsae Alemayehu</a:t>
            </a:r>
          </a:p>
          <a:p>
            <a:pPr algn="ctr"/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</a:rPr>
              <a:t>April 2019</a:t>
            </a:r>
          </a:p>
        </p:txBody>
      </p:sp>
    </p:spTree>
    <p:extLst>
      <p:ext uri="{BB962C8B-B14F-4D97-AF65-F5344CB8AC3E}">
        <p14:creationId xmlns:p14="http://schemas.microsoft.com/office/powerpoint/2010/main" val="1423663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CD0E3-50B9-4AD7-B9F2-7D30F573FBF6}"/>
              </a:ext>
            </a:extLst>
          </p:cNvPr>
          <p:cNvSpPr txBox="1"/>
          <p:nvPr/>
        </p:nvSpPr>
        <p:spPr>
          <a:xfrm>
            <a:off x="0" y="1885950"/>
            <a:ext cx="260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Parsing Date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B5E0-65FC-43FA-8C06-F4F48EECD0E7}"/>
              </a:ext>
            </a:extLst>
          </p:cNvPr>
          <p:cNvCxnSpPr>
            <a:cxnSpLocks/>
          </p:cNvCxnSpPr>
          <p:nvPr/>
        </p:nvCxnSpPr>
        <p:spPr>
          <a:xfrm>
            <a:off x="95250" y="2451675"/>
            <a:ext cx="20764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2">
            <a:extLst>
              <a:ext uri="{FF2B5EF4-FFF2-40B4-BE49-F238E27FC236}">
                <a16:creationId xmlns:a16="http://schemas.microsoft.com/office/drawing/2014/main" id="{8917388E-F60F-46F0-BD69-232D0C8B7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3" y="2926708"/>
            <a:ext cx="9931501" cy="361198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parse dates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convert string to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numpy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 date 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Palatino Linotype" panose="02040502050505030304" pitchFamily="18" charset="0"/>
              </a:rPr>
              <a:t>def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Palatino Linotype" panose="02040502050505030304" pitchFamily="18" charset="0"/>
              </a:rPr>
              <a:t>parse_dates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Palatino Linotype" panose="02040502050505030304" pitchFamily="18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assign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tpep_pickup_datetime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pd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to_datetime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tpep_pickup_datetime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],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Palatino Linotype" panose="020405020505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"%m/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6688"/>
                </a:solidFill>
                <a:effectLst/>
                <a:latin typeface="Palatino Linotype" panose="02040502050505030304" pitchFamily="18" charset="0"/>
              </a:rPr>
              <a:t>%d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/%Y %I:%M:%S %p"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assign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tpep_dropoff_datetime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pd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to_datetime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tpep_dropoff_datetime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],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Palatino Linotype" panose="020405020505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"%m/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6688"/>
                </a:solidFill>
                <a:effectLst/>
                <a:latin typeface="Palatino Linotype" panose="02040502050505030304" pitchFamily="18" charset="0"/>
              </a:rPr>
              <a:t>%d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/%Y %I:%M:%S %p"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Palatino Linotype" panose="02040502050505030304" pitchFamily="18" charset="0"/>
              </a:rPr>
              <a:t>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map_partition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 applies a function to each partition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delayed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y2017_ddf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y2017_ddf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map_partitions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parse_dates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meta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meta_all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y2018_ddf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y2018_ddf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map_partitions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parse_dates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meta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meta_all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Palatino Linotype" panose="02040502050505030304" pitchFamily="18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17412" name="Picture 4" descr="Image result for stackoverflow">
            <a:extLst>
              <a:ext uri="{FF2B5EF4-FFF2-40B4-BE49-F238E27FC236}">
                <a16:creationId xmlns:a16="http://schemas.microsoft.com/office/drawing/2014/main" id="{FCE76031-AE89-451D-8F43-AE536D2A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816" y="4542551"/>
            <a:ext cx="2445440" cy="5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github logo">
            <a:extLst>
              <a:ext uri="{FF2B5EF4-FFF2-40B4-BE49-F238E27FC236}">
                <a16:creationId xmlns:a16="http://schemas.microsoft.com/office/drawing/2014/main" id="{0CE9FC2C-C528-4DF3-A048-D57F3552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816" y="3143437"/>
            <a:ext cx="1957387" cy="10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Image result for dask logo">
            <a:extLst>
              <a:ext uri="{FF2B5EF4-FFF2-40B4-BE49-F238E27FC236}">
                <a16:creationId xmlns:a16="http://schemas.microsoft.com/office/drawing/2014/main" id="{0A51EEA9-FFBC-4BEA-82F2-DA0F7E38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982" y="5518641"/>
            <a:ext cx="1693054" cy="75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3">
            <a:extLst>
              <a:ext uri="{FF2B5EF4-FFF2-40B4-BE49-F238E27FC236}">
                <a16:creationId xmlns:a16="http://schemas.microsoft.com/office/drawing/2014/main" id="{625F34C4-3B04-42FB-8962-8645A0832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582" y="2386975"/>
            <a:ext cx="3681663" cy="4308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'datetime64[ns]'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9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CD0E3-50B9-4AD7-B9F2-7D30F573FBF6}"/>
              </a:ext>
            </a:extLst>
          </p:cNvPr>
          <p:cNvSpPr txBox="1"/>
          <p:nvPr/>
        </p:nvSpPr>
        <p:spPr>
          <a:xfrm>
            <a:off x="0" y="1885950"/>
            <a:ext cx="260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set-index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B5E0-65FC-43FA-8C06-F4F48EECD0E7}"/>
              </a:ext>
            </a:extLst>
          </p:cNvPr>
          <p:cNvCxnSpPr>
            <a:cxnSpLocks/>
          </p:cNvCxnSpPr>
          <p:nvPr/>
        </p:nvCxnSpPr>
        <p:spPr>
          <a:xfrm>
            <a:off x="95250" y="2394525"/>
            <a:ext cx="1524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7" name="Picture 4" descr="Image result for dask logo">
            <a:extLst>
              <a:ext uri="{FF2B5EF4-FFF2-40B4-BE49-F238E27FC236}">
                <a16:creationId xmlns:a16="http://schemas.microsoft.com/office/drawing/2014/main" id="{0A51EEA9-FFBC-4BEA-82F2-DA0F7E38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73" y="1774528"/>
            <a:ext cx="1693054" cy="75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3">
            <a:extLst>
              <a:ext uri="{FF2B5EF4-FFF2-40B4-BE49-F238E27FC236}">
                <a16:creationId xmlns:a16="http://schemas.microsoft.com/office/drawing/2014/main" id="{625F34C4-3B04-42FB-8962-8645A0832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582" y="2386975"/>
            <a:ext cx="3681663" cy="4308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Rockwell" panose="02060603020205020403" pitchFamily="18" charset="0"/>
              </a:rPr>
              <a:t>'datetime64[ns]'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4A84B1-DFBF-4364-8F09-624D7BAA9AF6}"/>
              </a:ext>
            </a:extLst>
          </p:cNvPr>
          <p:cNvSpPr/>
          <p:nvPr/>
        </p:nvSpPr>
        <p:spPr>
          <a:xfrm>
            <a:off x="1004785" y="2944078"/>
            <a:ext cx="5434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Remove </a:t>
            </a:r>
            <a:r>
              <a:rPr lang="en-US" sz="3200" dirty="0">
                <a:solidFill>
                  <a:srgbClr val="FF0000"/>
                </a:solidFill>
                <a:latin typeface="Rockwell" panose="02060603020205020403" pitchFamily="18" charset="0"/>
              </a:rPr>
              <a:t>Erroneous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Dates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E5958-284D-4D86-9160-A55121D604FC}"/>
              </a:ext>
            </a:extLst>
          </p:cNvPr>
          <p:cNvSpPr/>
          <p:nvPr/>
        </p:nvSpPr>
        <p:spPr>
          <a:xfrm>
            <a:off x="184393" y="3528853"/>
            <a:ext cx="1453907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Rockwell" panose="02060603020205020403" pitchFamily="18" charset="0"/>
              </a:rPr>
              <a:t>2068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1345CB-28C4-4862-A4B1-D691AFA0320E}"/>
              </a:ext>
            </a:extLst>
          </p:cNvPr>
          <p:cNvSpPr/>
          <p:nvPr/>
        </p:nvSpPr>
        <p:spPr>
          <a:xfrm>
            <a:off x="1923706" y="3515193"/>
            <a:ext cx="326959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Dec 31 to Jan 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B1977C-8420-4295-8ADC-4BF9D9F7AE34}"/>
              </a:ext>
            </a:extLst>
          </p:cNvPr>
          <p:cNvSpPr/>
          <p:nvPr/>
        </p:nvSpPr>
        <p:spPr>
          <a:xfrm>
            <a:off x="1596976" y="4364096"/>
            <a:ext cx="1453907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Rockwell" panose="02060603020205020403" pitchFamily="18" charset="0"/>
              </a:rPr>
              <a:t>2001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27464F-BDFA-40B7-AECE-839332FE69CF}"/>
              </a:ext>
            </a:extLst>
          </p:cNvPr>
          <p:cNvSpPr/>
          <p:nvPr/>
        </p:nvSpPr>
        <p:spPr>
          <a:xfrm>
            <a:off x="527384" y="5205185"/>
            <a:ext cx="382274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Rockwell" panose="02060603020205020403" pitchFamily="18" charset="0"/>
              </a:rPr>
              <a:t>02/02/2009 11:00 PM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Rockwell" panose="02060603020205020403" pitchFamily="18" charset="0"/>
              </a:rPr>
              <a:t>to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Rockwell" panose="02060603020205020403" pitchFamily="18" charset="0"/>
              </a:rPr>
              <a:t>02/02/2009  11:20 PM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D81A3-9F4A-4EF2-9697-784F33890B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8" y="2916210"/>
            <a:ext cx="659732" cy="65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733A0-9EB5-4A45-AE1B-49A3F046F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2" y="4656483"/>
            <a:ext cx="3829222" cy="22407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10E9C0-75D3-4E03-B535-4389D58055E7}"/>
              </a:ext>
            </a:extLst>
          </p:cNvPr>
          <p:cNvSpPr/>
          <p:nvPr/>
        </p:nvSpPr>
        <p:spPr>
          <a:xfrm>
            <a:off x="6178024" y="2953466"/>
            <a:ext cx="36816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Dask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is fast when </a:t>
            </a:r>
          </a:p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indexed by time</a:t>
            </a:r>
          </a:p>
        </p:txBody>
      </p:sp>
      <p:pic>
        <p:nvPicPr>
          <p:cNvPr id="20482" name="Picture 2" descr="Related image">
            <a:extLst>
              <a:ext uri="{FF2B5EF4-FFF2-40B4-BE49-F238E27FC236}">
                <a16:creationId xmlns:a16="http://schemas.microsoft.com/office/drawing/2014/main" id="{F59C973F-13A8-4B38-98D4-43C5EADFB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024" y="4086057"/>
            <a:ext cx="812075" cy="7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031173-9FC4-4E55-9571-76AAEA28A860}"/>
              </a:ext>
            </a:extLst>
          </p:cNvPr>
          <p:cNvSpPr/>
          <p:nvPr/>
        </p:nvSpPr>
        <p:spPr>
          <a:xfrm>
            <a:off x="6923237" y="4152170"/>
            <a:ext cx="5198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Decrease memory burden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46C86B-4498-445B-AD83-58F08A4B2AFB}"/>
              </a:ext>
            </a:extLst>
          </p:cNvPr>
          <p:cNvCxnSpPr>
            <a:cxnSpLocks/>
          </p:cNvCxnSpPr>
          <p:nvPr/>
        </p:nvCxnSpPr>
        <p:spPr>
          <a:xfrm>
            <a:off x="6096000" y="2532612"/>
            <a:ext cx="0" cy="432538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86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pic>
        <p:nvPicPr>
          <p:cNvPr id="10" name="Untitled Project311">
            <a:hlinkClick r:id="" action="ppaction://media"/>
            <a:extLst>
              <a:ext uri="{FF2B5EF4-FFF2-40B4-BE49-F238E27FC236}">
                <a16:creationId xmlns:a16="http://schemas.microsoft.com/office/drawing/2014/main" id="{C10320E3-2405-4D6C-AE68-C3DCD56223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544" y="3037464"/>
            <a:ext cx="5760277" cy="3243410"/>
          </a:xfrm>
        </p:spPr>
      </p:pic>
      <p:pic>
        <p:nvPicPr>
          <p:cNvPr id="12" name="Picture 4" descr="Image result for dask logo">
            <a:extLst>
              <a:ext uri="{FF2B5EF4-FFF2-40B4-BE49-F238E27FC236}">
                <a16:creationId xmlns:a16="http://schemas.microsoft.com/office/drawing/2014/main" id="{2EDD6E23-53F8-4B12-9DA7-4823FF40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60"/>
            <a:ext cx="2222126" cy="9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1E98A0-4DF6-4D32-AB86-7773268B1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2" y="3928263"/>
            <a:ext cx="5378314" cy="2658008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DAC4BA2-9D07-4455-93BB-150D4B9DF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2" y="2191079"/>
            <a:ext cx="5257798" cy="1692771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Palatino Linotype" panose="02040502050505030304" pitchFamily="18" charset="0"/>
              </a:rPr>
              <a:t>import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Palatino Linotype" panose="02040502050505030304" pitchFamily="18" charset="0"/>
              </a:rPr>
              <a:t>dask.array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Palatino Linotype" panose="02040502050505030304" pitchFamily="18" charset="0"/>
              </a:rPr>
              <a:t>as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Palatino Linotype" panose="02040502050505030304" pitchFamily="18" charset="0"/>
              </a:rPr>
              <a:t>da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x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da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ones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((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15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15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),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chunks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5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5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x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+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x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# 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y.compute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Palatino Linotype" panose="02040502050505030304" pitchFamily="18" charset="0"/>
              </a:rPr>
              <a:t>()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.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visualize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filename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Palatino Linotype" panose="02040502050505030304" pitchFamily="18" charset="0"/>
              </a:rPr>
              <a:t>=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transpose.svg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Palatino Linotype" panose="02040502050505030304" pitchFamily="18" charset="0"/>
              </a:rPr>
              <a:t>'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Palatino Linotype" panose="02040502050505030304" pitchFamily="18" charset="0"/>
              </a:rPr>
              <a:t>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6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629FC-B35A-4A0A-8D93-08C32B60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55" y="2062048"/>
            <a:ext cx="11907104" cy="39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9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F18259-C0FB-40E5-BBD1-BBF8E26C6D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130" r="-648" b="8579"/>
          <a:stretch/>
        </p:blipFill>
        <p:spPr>
          <a:xfrm>
            <a:off x="1935556" y="2493347"/>
            <a:ext cx="8320889" cy="3788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A6AE5-BC50-49A0-87B9-D49689A6B12D}"/>
              </a:ext>
            </a:extLst>
          </p:cNvPr>
          <p:cNvSpPr txBox="1"/>
          <p:nvPr/>
        </p:nvSpPr>
        <p:spPr>
          <a:xfrm>
            <a:off x="1746492" y="4018469"/>
            <a:ext cx="901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7D304-C66F-4E5E-980C-053BDC2C52C0}"/>
              </a:ext>
            </a:extLst>
          </p:cNvPr>
          <p:cNvSpPr txBox="1"/>
          <p:nvPr/>
        </p:nvSpPr>
        <p:spPr>
          <a:xfrm>
            <a:off x="5483345" y="6282255"/>
            <a:ext cx="901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92701-9042-45C1-A131-36978B10A5F0}"/>
              </a:ext>
            </a:extLst>
          </p:cNvPr>
          <p:cNvSpPr txBox="1"/>
          <p:nvPr/>
        </p:nvSpPr>
        <p:spPr>
          <a:xfrm>
            <a:off x="4711730" y="2031682"/>
            <a:ext cx="27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/>
              </a:rPr>
              <a:t>Partition Interval</a:t>
            </a:r>
          </a:p>
        </p:txBody>
      </p:sp>
    </p:spTree>
    <p:extLst>
      <p:ext uri="{BB962C8B-B14F-4D97-AF65-F5344CB8AC3E}">
        <p14:creationId xmlns:p14="http://schemas.microsoft.com/office/powerpoint/2010/main" val="78928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64EBF-1387-43FC-943C-F97E69F16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2277" r="1016" b="10615"/>
          <a:stretch/>
        </p:blipFill>
        <p:spPr>
          <a:xfrm>
            <a:off x="1763983" y="1601621"/>
            <a:ext cx="8694466" cy="5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4992-3498-43F5-BDDD-B58412D4C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r="1786" b="10494"/>
          <a:stretch/>
        </p:blipFill>
        <p:spPr>
          <a:xfrm>
            <a:off x="1543050" y="1780495"/>
            <a:ext cx="9105901" cy="50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2C2BB-6DB5-4CCB-8FF8-C098EE999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3" y="1601621"/>
            <a:ext cx="10253987" cy="52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9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1CEFF8B-6AD0-4BD1-913B-BFF6A32C8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82" y="2099119"/>
            <a:ext cx="12229482" cy="458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DC0CC-DD0C-4D71-B614-94F0371BE0AF}"/>
              </a:ext>
            </a:extLst>
          </p:cNvPr>
          <p:cNvSpPr txBox="1"/>
          <p:nvPr/>
        </p:nvSpPr>
        <p:spPr>
          <a:xfrm>
            <a:off x="4883180" y="1637454"/>
            <a:ext cx="27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/>
              </a:rPr>
              <a:t>Number of Trips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EEAD3-8063-4383-8F8B-4E0768EEA31F}"/>
              </a:ext>
            </a:extLst>
          </p:cNvPr>
          <p:cNvSpPr txBox="1"/>
          <p:nvPr/>
        </p:nvSpPr>
        <p:spPr>
          <a:xfrm>
            <a:off x="1941165" y="4814862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90%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37F37-3924-4874-9621-E06EDBEB373B}"/>
              </a:ext>
            </a:extLst>
          </p:cNvPr>
          <p:cNvSpPr txBox="1"/>
          <p:nvPr/>
        </p:nvSpPr>
        <p:spPr>
          <a:xfrm>
            <a:off x="4814607" y="4498636"/>
            <a:ext cx="6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78DB4-8EC3-4D63-BD87-B06484357591}"/>
              </a:ext>
            </a:extLst>
          </p:cNvPr>
          <p:cNvSpPr txBox="1"/>
          <p:nvPr/>
        </p:nvSpPr>
        <p:spPr>
          <a:xfrm>
            <a:off x="2333901" y="431107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3ED64-45BA-4487-922F-D9E23917CAF1}"/>
              </a:ext>
            </a:extLst>
          </p:cNvPr>
          <p:cNvSpPr txBox="1"/>
          <p:nvPr/>
        </p:nvSpPr>
        <p:spPr>
          <a:xfrm>
            <a:off x="1347957" y="4235861"/>
            <a:ext cx="2380780" cy="58477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Manhattan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F0A8-DDC2-4FBD-B991-D8D4438B0DB2}"/>
              </a:ext>
            </a:extLst>
          </p:cNvPr>
          <p:cNvSpPr txBox="1"/>
          <p:nvPr/>
        </p:nvSpPr>
        <p:spPr>
          <a:xfrm>
            <a:off x="4419467" y="5125534"/>
            <a:ext cx="1729961" cy="58477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Queens</a:t>
            </a:r>
          </a:p>
        </p:txBody>
      </p:sp>
    </p:spTree>
    <p:extLst>
      <p:ext uri="{BB962C8B-B14F-4D97-AF65-F5344CB8AC3E}">
        <p14:creationId xmlns:p14="http://schemas.microsoft.com/office/powerpoint/2010/main" val="380215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CE550CF-A27B-4A4D-886B-CF8696108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" t="-7171" r="-2953" b="33930"/>
          <a:stretch/>
        </p:blipFill>
        <p:spPr bwMode="auto">
          <a:xfrm>
            <a:off x="0" y="1908034"/>
            <a:ext cx="10034658" cy="463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FE8D06-53CB-48E4-B284-5F7E91A6D466}"/>
              </a:ext>
            </a:extLst>
          </p:cNvPr>
          <p:cNvSpPr txBox="1"/>
          <p:nvPr/>
        </p:nvSpPr>
        <p:spPr>
          <a:xfrm>
            <a:off x="3633059" y="1833255"/>
            <a:ext cx="27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/>
              </a:rPr>
              <a:t>Trips in Manhattan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8F1B35-996C-4D7F-BC82-A268E540E386}"/>
              </a:ext>
            </a:extLst>
          </p:cNvPr>
          <p:cNvSpPr/>
          <p:nvPr/>
        </p:nvSpPr>
        <p:spPr>
          <a:xfrm>
            <a:off x="9850168" y="2759637"/>
            <a:ext cx="23418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95 %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of trips that originated from Manhattan ended in Manhattan.</a:t>
            </a:r>
          </a:p>
        </p:txBody>
      </p:sp>
    </p:spTree>
    <p:extLst>
      <p:ext uri="{BB962C8B-B14F-4D97-AF65-F5344CB8AC3E}">
        <p14:creationId xmlns:p14="http://schemas.microsoft.com/office/powerpoint/2010/main" val="88206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2">
            <a:extLst>
              <a:ext uri="{FF2B5EF4-FFF2-40B4-BE49-F238E27FC236}">
                <a16:creationId xmlns:a16="http://schemas.microsoft.com/office/drawing/2014/main" id="{3EAF4C54-282A-44B8-97F0-BF58E539A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b="0"/>
          </a:p>
        </p:txBody>
      </p:sp>
      <p:sp>
        <p:nvSpPr>
          <p:cNvPr id="7" name="AutoShape 38">
            <a:extLst>
              <a:ext uri="{FF2B5EF4-FFF2-40B4-BE49-F238E27FC236}">
                <a16:creationId xmlns:a16="http://schemas.microsoft.com/office/drawing/2014/main" id="{172FEBA6-E1B1-42CB-ABE5-42E3FD17160C}"/>
              </a:ext>
            </a:extLst>
          </p:cNvPr>
          <p:cNvSpPr>
            <a:spLocks noChangeArrowheads="1"/>
          </p:cNvSpPr>
          <p:nvPr/>
        </p:nvSpPr>
        <p:spPr bwMode="ltGray">
          <a:xfrm rot="5400000">
            <a:off x="-2427287" y="1603375"/>
            <a:ext cx="4824412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9">
            <a:extLst>
              <a:ext uri="{FF2B5EF4-FFF2-40B4-BE49-F238E27FC236}">
                <a16:creationId xmlns:a16="http://schemas.microsoft.com/office/drawing/2014/main" id="{A35F3303-BA2C-48F3-9D0A-C16F7D3ABBD4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5394325"/>
            <a:ext cx="5010150" cy="508000"/>
            <a:chOff x="891" y="1175"/>
            <a:chExt cx="3156" cy="320"/>
          </a:xfrm>
        </p:grpSpPr>
        <p:grpSp>
          <p:nvGrpSpPr>
            <p:cNvPr id="9" name="Group 40">
              <a:extLst>
                <a:ext uri="{FF2B5EF4-FFF2-40B4-BE49-F238E27FC236}">
                  <a16:creationId xmlns:a16="http://schemas.microsoft.com/office/drawing/2014/main" id="{46BC5805-1FDB-4184-A357-954EAD5B0D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" y="1175"/>
              <a:ext cx="3156" cy="320"/>
              <a:chOff x="1258" y="1081"/>
              <a:chExt cx="3156" cy="320"/>
            </a:xfrm>
          </p:grpSpPr>
          <p:sp>
            <p:nvSpPr>
              <p:cNvPr id="12" name="Oval 41">
                <a:extLst>
                  <a:ext uri="{FF2B5EF4-FFF2-40B4-BE49-F238E27FC236}">
                    <a16:creationId xmlns:a16="http://schemas.microsoft.com/office/drawing/2014/main" id="{9EB83D30-CC65-419D-9B47-87889026759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58" y="1091"/>
                <a:ext cx="304" cy="303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25490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utoShape 42">
                <a:extLst>
                  <a:ext uri="{FF2B5EF4-FFF2-40B4-BE49-F238E27FC236}">
                    <a16:creationId xmlns:a16="http://schemas.microsoft.com/office/drawing/2014/main" id="{05A66B7F-350F-4DEE-A5CF-D2ED79BA822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491" y="1081"/>
                <a:ext cx="2923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Oval 43">
              <a:extLst>
                <a:ext uri="{FF2B5EF4-FFF2-40B4-BE49-F238E27FC236}">
                  <a16:creationId xmlns:a16="http://schemas.microsoft.com/office/drawing/2014/main" id="{3767127F-E113-4861-BF20-42730EC014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1225"/>
              <a:ext cx="211" cy="211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2235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tx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44">
              <a:extLst>
                <a:ext uri="{FF2B5EF4-FFF2-40B4-BE49-F238E27FC236}">
                  <a16:creationId xmlns:a16="http://schemas.microsoft.com/office/drawing/2014/main" id="{C0EA4C09-3299-45BF-B183-5A219999F2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" y="1217"/>
              <a:ext cx="152" cy="153"/>
            </a:xfrm>
            <a:prstGeom prst="ellipse">
              <a:avLst/>
            </a:prstGeom>
            <a:gradFill rotWithShape="1">
              <a:gsLst>
                <a:gs pos="0">
                  <a:srgbClr val="E9940B">
                    <a:gamma/>
                    <a:tint val="0"/>
                    <a:invGamma/>
                  </a:srgbClr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89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45">
            <a:extLst>
              <a:ext uri="{FF2B5EF4-FFF2-40B4-BE49-F238E27FC236}">
                <a16:creationId xmlns:a16="http://schemas.microsoft.com/office/drawing/2014/main" id="{C8D47092-3A55-40E1-8B58-E172945A1DCE}"/>
              </a:ext>
            </a:extLst>
          </p:cNvPr>
          <p:cNvGrpSpPr>
            <a:grpSpLocks/>
          </p:cNvGrpSpPr>
          <p:nvPr/>
        </p:nvGrpSpPr>
        <p:grpSpPr bwMode="auto">
          <a:xfrm>
            <a:off x="2009775" y="3665538"/>
            <a:ext cx="5010150" cy="508000"/>
            <a:chOff x="891" y="1175"/>
            <a:chExt cx="3156" cy="320"/>
          </a:xfrm>
        </p:grpSpPr>
        <p:grpSp>
          <p:nvGrpSpPr>
            <p:cNvPr id="15" name="Group 46">
              <a:extLst>
                <a:ext uri="{FF2B5EF4-FFF2-40B4-BE49-F238E27FC236}">
                  <a16:creationId xmlns:a16="http://schemas.microsoft.com/office/drawing/2014/main" id="{0EFEE87A-A2AC-44E2-8456-4892F5B9A3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" y="1175"/>
              <a:ext cx="3156" cy="320"/>
              <a:chOff x="1258" y="1081"/>
              <a:chExt cx="3156" cy="320"/>
            </a:xfrm>
          </p:grpSpPr>
          <p:sp>
            <p:nvSpPr>
              <p:cNvPr id="18" name="Oval 47">
                <a:extLst>
                  <a:ext uri="{FF2B5EF4-FFF2-40B4-BE49-F238E27FC236}">
                    <a16:creationId xmlns:a16="http://schemas.microsoft.com/office/drawing/2014/main" id="{B9F8606C-B983-4DBF-94CE-592E53CDAD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58" y="1091"/>
                <a:ext cx="304" cy="303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25490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utoShape 48">
                <a:extLst>
                  <a:ext uri="{FF2B5EF4-FFF2-40B4-BE49-F238E27FC236}">
                    <a16:creationId xmlns:a16="http://schemas.microsoft.com/office/drawing/2014/main" id="{447E8EF9-927D-442D-9B49-1A9E7F60B46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491" y="1081"/>
                <a:ext cx="2923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Oval 49">
              <a:extLst>
                <a:ext uri="{FF2B5EF4-FFF2-40B4-BE49-F238E27FC236}">
                  <a16:creationId xmlns:a16="http://schemas.microsoft.com/office/drawing/2014/main" id="{1437FAF8-6044-4F80-ACDB-9056849FE45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1225"/>
              <a:ext cx="211" cy="211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2235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tx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50">
              <a:extLst>
                <a:ext uri="{FF2B5EF4-FFF2-40B4-BE49-F238E27FC236}">
                  <a16:creationId xmlns:a16="http://schemas.microsoft.com/office/drawing/2014/main" id="{36A9DF34-3C88-47EB-BDE7-90DF601034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" y="1217"/>
              <a:ext cx="152" cy="153"/>
            </a:xfrm>
            <a:prstGeom prst="ellipse">
              <a:avLst/>
            </a:prstGeom>
            <a:gradFill rotWithShape="1">
              <a:gsLst>
                <a:gs pos="0">
                  <a:srgbClr val="E9940B">
                    <a:gamma/>
                    <a:tint val="0"/>
                    <a:invGamma/>
                  </a:srgbClr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89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51">
            <a:extLst>
              <a:ext uri="{FF2B5EF4-FFF2-40B4-BE49-F238E27FC236}">
                <a16:creationId xmlns:a16="http://schemas.microsoft.com/office/drawing/2014/main" id="{A9FA9C3E-1CAF-41FE-AE7E-228060B2B246}"/>
              </a:ext>
            </a:extLst>
          </p:cNvPr>
          <p:cNvGrpSpPr>
            <a:grpSpLocks/>
          </p:cNvGrpSpPr>
          <p:nvPr/>
        </p:nvGrpSpPr>
        <p:grpSpPr bwMode="auto">
          <a:xfrm>
            <a:off x="2009775" y="4526989"/>
            <a:ext cx="5010150" cy="508000"/>
            <a:chOff x="1258" y="1081"/>
            <a:chExt cx="3156" cy="320"/>
          </a:xfrm>
        </p:grpSpPr>
        <p:sp>
          <p:nvSpPr>
            <p:cNvPr id="21" name="Oval 52">
              <a:extLst>
                <a:ext uri="{FF2B5EF4-FFF2-40B4-BE49-F238E27FC236}">
                  <a16:creationId xmlns:a16="http://schemas.microsoft.com/office/drawing/2014/main" id="{17F5316E-6CA2-49B8-88B2-D051E7D25C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58" y="1091"/>
              <a:ext cx="304" cy="30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53">
              <a:extLst>
                <a:ext uri="{FF2B5EF4-FFF2-40B4-BE49-F238E27FC236}">
                  <a16:creationId xmlns:a16="http://schemas.microsoft.com/office/drawing/2014/main" id="{D70831F4-1719-4983-BD38-F00FF8AD73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1" y="1081"/>
              <a:ext cx="2923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Oval 54">
            <a:extLst>
              <a:ext uri="{FF2B5EF4-FFF2-40B4-BE49-F238E27FC236}">
                <a16:creationId xmlns:a16="http://schemas.microsoft.com/office/drawing/2014/main" id="{81135E0E-81C8-4B6C-930C-A92360CED1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17713" y="4587875"/>
            <a:ext cx="334962" cy="334963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7255"/>
                  <a:invGamma/>
                </a:schemeClr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tx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55">
            <a:extLst>
              <a:ext uri="{FF2B5EF4-FFF2-40B4-BE49-F238E27FC236}">
                <a16:creationId xmlns:a16="http://schemas.microsoft.com/office/drawing/2014/main" id="{6C36E7BF-5E37-4270-A6C4-27A0A5D35E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24063" y="4575175"/>
            <a:ext cx="241300" cy="242888"/>
          </a:xfrm>
          <a:prstGeom prst="ellipse">
            <a:avLst/>
          </a:prstGeom>
          <a:gradFill rotWithShape="1">
            <a:gsLst>
              <a:gs pos="0">
                <a:srgbClr val="E9940B">
                  <a:gamma/>
                  <a:tint val="0"/>
                  <a:invGamma/>
                </a:srgbClr>
              </a:gs>
              <a:gs pos="100000">
                <a:srgbClr val="E9940B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89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" name="Group 56">
            <a:extLst>
              <a:ext uri="{FF2B5EF4-FFF2-40B4-BE49-F238E27FC236}">
                <a16:creationId xmlns:a16="http://schemas.microsoft.com/office/drawing/2014/main" id="{95B303FA-E672-43FB-B9D4-8219490304EB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2801938"/>
            <a:ext cx="5010150" cy="508000"/>
            <a:chOff x="1258" y="1081"/>
            <a:chExt cx="3156" cy="320"/>
          </a:xfrm>
        </p:grpSpPr>
        <p:sp>
          <p:nvSpPr>
            <p:cNvPr id="26" name="Oval 57">
              <a:extLst>
                <a:ext uri="{FF2B5EF4-FFF2-40B4-BE49-F238E27FC236}">
                  <a16:creationId xmlns:a16="http://schemas.microsoft.com/office/drawing/2014/main" id="{0DFFEE9E-E2CE-4720-896D-5C6AB6F32E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58" y="1091"/>
              <a:ext cx="304" cy="30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58">
              <a:extLst>
                <a:ext uri="{FF2B5EF4-FFF2-40B4-BE49-F238E27FC236}">
                  <a16:creationId xmlns:a16="http://schemas.microsoft.com/office/drawing/2014/main" id="{4AFD10A5-194C-485C-9470-2881221B4F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1" y="1081"/>
              <a:ext cx="2923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Oval 59">
            <a:extLst>
              <a:ext uri="{FF2B5EF4-FFF2-40B4-BE49-F238E27FC236}">
                <a16:creationId xmlns:a16="http://schemas.microsoft.com/office/drawing/2014/main" id="{5E96FE26-3DBD-4D53-8621-7088DD7804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16113" y="2887663"/>
            <a:ext cx="334962" cy="33496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7255"/>
                  <a:invGamma/>
                </a:schemeClr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tx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60">
            <a:extLst>
              <a:ext uri="{FF2B5EF4-FFF2-40B4-BE49-F238E27FC236}">
                <a16:creationId xmlns:a16="http://schemas.microsoft.com/office/drawing/2014/main" id="{D322C0CC-A0A1-4FB4-BCA1-4BD4CCBB69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22463" y="2874963"/>
            <a:ext cx="241300" cy="242887"/>
          </a:xfrm>
          <a:prstGeom prst="ellipse">
            <a:avLst/>
          </a:prstGeom>
          <a:gradFill rotWithShape="1">
            <a:gsLst>
              <a:gs pos="0">
                <a:srgbClr val="E9940B">
                  <a:gamma/>
                  <a:tint val="0"/>
                  <a:invGamma/>
                </a:srgbClr>
              </a:gs>
              <a:gs pos="100000">
                <a:srgbClr val="E9940B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89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" name="Group 61">
            <a:extLst>
              <a:ext uri="{FF2B5EF4-FFF2-40B4-BE49-F238E27FC236}">
                <a16:creationId xmlns:a16="http://schemas.microsoft.com/office/drawing/2014/main" id="{47CEB03A-29FB-4059-A0B3-0A336EC965AA}"/>
              </a:ext>
            </a:extLst>
          </p:cNvPr>
          <p:cNvGrpSpPr>
            <a:grpSpLocks/>
          </p:cNvGrpSpPr>
          <p:nvPr/>
        </p:nvGrpSpPr>
        <p:grpSpPr bwMode="auto">
          <a:xfrm>
            <a:off x="1414463" y="2030413"/>
            <a:ext cx="5010150" cy="508000"/>
            <a:chOff x="891" y="1175"/>
            <a:chExt cx="3156" cy="320"/>
          </a:xfrm>
        </p:grpSpPr>
        <p:grpSp>
          <p:nvGrpSpPr>
            <p:cNvPr id="31" name="Group 62">
              <a:extLst>
                <a:ext uri="{FF2B5EF4-FFF2-40B4-BE49-F238E27FC236}">
                  <a16:creationId xmlns:a16="http://schemas.microsoft.com/office/drawing/2014/main" id="{2E1F60FA-2622-444D-8166-64424D6953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" y="1175"/>
              <a:ext cx="3156" cy="320"/>
              <a:chOff x="1258" y="1081"/>
              <a:chExt cx="3156" cy="320"/>
            </a:xfrm>
          </p:grpSpPr>
          <p:sp>
            <p:nvSpPr>
              <p:cNvPr id="34" name="Oval 63">
                <a:extLst>
                  <a:ext uri="{FF2B5EF4-FFF2-40B4-BE49-F238E27FC236}">
                    <a16:creationId xmlns:a16="http://schemas.microsoft.com/office/drawing/2014/main" id="{62E04A70-74D6-46D2-9258-3694F98939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58" y="1091"/>
                <a:ext cx="304" cy="303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25490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utoShape 64">
                <a:extLst>
                  <a:ext uri="{FF2B5EF4-FFF2-40B4-BE49-F238E27FC236}">
                    <a16:creationId xmlns:a16="http://schemas.microsoft.com/office/drawing/2014/main" id="{AE02F6CB-46CB-433B-AB75-BB3F330FF66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491" y="1081"/>
                <a:ext cx="2923" cy="32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Oval 65">
              <a:extLst>
                <a:ext uri="{FF2B5EF4-FFF2-40B4-BE49-F238E27FC236}">
                  <a16:creationId xmlns:a16="http://schemas.microsoft.com/office/drawing/2014/main" id="{A728124A-971A-4DA0-8708-8F3ADBF0A2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1225"/>
              <a:ext cx="211" cy="211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22353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tx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66">
              <a:extLst>
                <a:ext uri="{FF2B5EF4-FFF2-40B4-BE49-F238E27FC236}">
                  <a16:creationId xmlns:a16="http://schemas.microsoft.com/office/drawing/2014/main" id="{D9797153-8E7C-476F-97F6-1A87F22172B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" y="1217"/>
              <a:ext cx="152" cy="153"/>
            </a:xfrm>
            <a:prstGeom prst="ellipse">
              <a:avLst/>
            </a:prstGeom>
            <a:gradFill rotWithShape="1">
              <a:gsLst>
                <a:gs pos="0">
                  <a:srgbClr val="E9940B">
                    <a:gamma/>
                    <a:tint val="0"/>
                    <a:invGamma/>
                  </a:srgbClr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89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" name="Text Box 12">
            <a:extLst>
              <a:ext uri="{FF2B5EF4-FFF2-40B4-BE49-F238E27FC236}">
                <a16:creationId xmlns:a16="http://schemas.microsoft.com/office/drawing/2014/main" id="{9293D133-596E-42A7-AA0F-682EE1914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452" y="2057400"/>
            <a:ext cx="27622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Initial Exploration</a:t>
            </a:r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62B319AA-02A3-4BD3-8DA2-5BABAB5CF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987" y="2819401"/>
            <a:ext cx="48073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EDA: Analyzing Locations</a:t>
            </a:r>
          </a:p>
        </p:txBody>
      </p:sp>
      <p:sp>
        <p:nvSpPr>
          <p:cNvPr id="38" name="Text Box 26">
            <a:extLst>
              <a:ext uri="{FF2B5EF4-FFF2-40B4-BE49-F238E27FC236}">
                <a16:creationId xmlns:a16="http://schemas.microsoft.com/office/drawing/2014/main" id="{3EF99637-C03E-4B24-A3F1-57B33B346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50" y="3630613"/>
            <a:ext cx="22365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Data Cleaning</a:t>
            </a:r>
          </a:p>
        </p:txBody>
      </p:sp>
      <p:sp>
        <p:nvSpPr>
          <p:cNvPr id="39" name="Text Box 29">
            <a:extLst>
              <a:ext uri="{FF2B5EF4-FFF2-40B4-BE49-F238E27FC236}">
                <a16:creationId xmlns:a16="http://schemas.microsoft.com/office/drawing/2014/main" id="{9FA0E7E0-3E1F-4A68-8F44-B5BD02B42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7305" y="4543425"/>
            <a:ext cx="35028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Univariate Forecasting</a:t>
            </a:r>
          </a:p>
        </p:txBody>
      </p:sp>
      <p:sp>
        <p:nvSpPr>
          <p:cNvPr id="40" name="Text Box 69">
            <a:extLst>
              <a:ext uri="{FF2B5EF4-FFF2-40B4-BE49-F238E27FC236}">
                <a16:creationId xmlns:a16="http://schemas.microsoft.com/office/drawing/2014/main" id="{E8EC503C-E143-4F88-A21F-8CD1EF2C4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410200"/>
            <a:ext cx="24929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LSTM Networks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902A67-CC5C-4A15-A467-640D480BF3AE}"/>
              </a:ext>
            </a:extLst>
          </p:cNvPr>
          <p:cNvGrpSpPr/>
          <p:nvPr/>
        </p:nvGrpSpPr>
        <p:grpSpPr>
          <a:xfrm>
            <a:off x="-14358" y="319310"/>
            <a:ext cx="12206358" cy="1204750"/>
            <a:chOff x="-14358" y="319310"/>
            <a:chExt cx="12206358" cy="120475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0B5F20-50C7-45C8-ADE3-FDFCD46AE19C}"/>
                </a:ext>
              </a:extLst>
            </p:cNvPr>
            <p:cNvSpPr/>
            <p:nvPr/>
          </p:nvSpPr>
          <p:spPr>
            <a:xfrm>
              <a:off x="-14358" y="319310"/>
              <a:ext cx="12206358" cy="12047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1DCBF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263DC3-4DE8-49E6-8D84-7DB4CBF7C1E0}"/>
                </a:ext>
              </a:extLst>
            </p:cNvPr>
            <p:cNvSpPr txBox="1"/>
            <p:nvPr/>
          </p:nvSpPr>
          <p:spPr>
            <a:xfrm>
              <a:off x="508243" y="575745"/>
              <a:ext cx="5085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-3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</p:grpSp>
      <p:pic>
        <p:nvPicPr>
          <p:cNvPr id="47" name="Picture 12" descr="Image result for yellow taxi driver">
            <a:extLst>
              <a:ext uri="{FF2B5EF4-FFF2-40B4-BE49-F238E27FC236}">
                <a16:creationId xmlns:a16="http://schemas.microsoft.com/office/drawing/2014/main" id="{39A89D60-587B-488B-B3D5-86031F4E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02" y="3309938"/>
            <a:ext cx="1018560" cy="10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78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56BB9-5FC3-443A-9FC5-90B32B904F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10" t="30859" r="3610"/>
          <a:stretch/>
        </p:blipFill>
        <p:spPr>
          <a:xfrm>
            <a:off x="-128337" y="1907913"/>
            <a:ext cx="9841572" cy="4374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8F1B35-996C-4D7F-BC82-A268E540E386}"/>
              </a:ext>
            </a:extLst>
          </p:cNvPr>
          <p:cNvSpPr/>
          <p:nvPr/>
        </p:nvSpPr>
        <p:spPr>
          <a:xfrm>
            <a:off x="8550442" y="2971700"/>
            <a:ext cx="3641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Almost all locations in Manhattan are in the [0-66] bar</a:t>
            </a:r>
          </a:p>
        </p:txBody>
      </p:sp>
    </p:spTree>
    <p:extLst>
      <p:ext uri="{BB962C8B-B14F-4D97-AF65-F5344CB8AC3E}">
        <p14:creationId xmlns:p14="http://schemas.microsoft.com/office/powerpoint/2010/main" val="52224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8F1B35-996C-4D7F-BC82-A268E540E386}"/>
              </a:ext>
            </a:extLst>
          </p:cNvPr>
          <p:cNvSpPr/>
          <p:nvPr/>
        </p:nvSpPr>
        <p:spPr>
          <a:xfrm>
            <a:off x="8067489" y="3177715"/>
            <a:ext cx="39266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There are trips every 25 seconds at most at location 237.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538E3B4-464A-4E64-A49A-15A72DD67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60"/>
            <a:ext cx="7337900" cy="4692304"/>
          </a:xfrm>
        </p:spPr>
      </p:pic>
    </p:spTree>
    <p:extLst>
      <p:ext uri="{BB962C8B-B14F-4D97-AF65-F5344CB8AC3E}">
        <p14:creationId xmlns:p14="http://schemas.microsoft.com/office/powerpoint/2010/main" val="370151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F6050B-6A4C-4606-8F4E-490620F5B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8" y="1349056"/>
            <a:ext cx="7834071" cy="503618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EDA: Analyzing Locations and Time Interval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8F1B35-996C-4D7F-BC82-A268E540E386}"/>
              </a:ext>
            </a:extLst>
          </p:cNvPr>
          <p:cNvSpPr/>
          <p:nvPr/>
        </p:nvSpPr>
        <p:spPr>
          <a:xfrm>
            <a:off x="8666552" y="3174652"/>
            <a:ext cx="35254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Trip interval goes up to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90k ( 25 hours)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for location 182</a:t>
            </a:r>
          </a:p>
        </p:txBody>
      </p:sp>
    </p:spTree>
    <p:extLst>
      <p:ext uri="{BB962C8B-B14F-4D97-AF65-F5344CB8AC3E}">
        <p14:creationId xmlns:p14="http://schemas.microsoft.com/office/powerpoint/2010/main" val="3733942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 and 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F0BAD-5B9D-4BCC-8915-82AE6A507C15}"/>
              </a:ext>
            </a:extLst>
          </p:cNvPr>
          <p:cNvSpPr txBox="1"/>
          <p:nvPr/>
        </p:nvSpPr>
        <p:spPr>
          <a:xfrm>
            <a:off x="508242" y="1934009"/>
            <a:ext cx="313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Passenger Count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8971C-CA4C-4798-8302-37993CC3CB4E}"/>
              </a:ext>
            </a:extLst>
          </p:cNvPr>
          <p:cNvSpPr/>
          <p:nvPr/>
        </p:nvSpPr>
        <p:spPr>
          <a:xfrm>
            <a:off x="588116" y="4125785"/>
            <a:ext cx="4382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Trip Distance / Fares</a:t>
            </a:r>
          </a:p>
        </p:txBody>
      </p:sp>
      <p:pic>
        <p:nvPicPr>
          <p:cNvPr id="29698" name="Picture 2" descr="Image result for taxi icon">
            <a:extLst>
              <a:ext uri="{FF2B5EF4-FFF2-40B4-BE49-F238E27FC236}">
                <a16:creationId xmlns:a16="http://schemas.microsoft.com/office/drawing/2014/main" id="{3F182E26-7E94-43A7-AD48-DCF92468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rgbClr val="FFC00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7923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7316C2-DE05-41A5-B5BD-8BF25E685BB8}"/>
              </a:ext>
            </a:extLst>
          </p:cNvPr>
          <p:cNvSpPr txBox="1"/>
          <p:nvPr/>
        </p:nvSpPr>
        <p:spPr>
          <a:xfrm flipH="1">
            <a:off x="558919" y="2517726"/>
            <a:ext cx="4709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Remover passenger counts which are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greater than 6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or less than zero</a:t>
            </a:r>
          </a:p>
        </p:txBody>
      </p:sp>
      <p:pic>
        <p:nvPicPr>
          <p:cNvPr id="15" name="Picture 2" descr="Image result for taxi icon">
            <a:extLst>
              <a:ext uri="{FF2B5EF4-FFF2-40B4-BE49-F238E27FC236}">
                <a16:creationId xmlns:a16="http://schemas.microsoft.com/office/drawing/2014/main" id="{BDD32733-AC6C-4B3E-8B20-DD94ADC9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4" y="4113613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Related image">
            <a:extLst>
              <a:ext uri="{FF2B5EF4-FFF2-40B4-BE49-F238E27FC236}">
                <a16:creationId xmlns:a16="http://schemas.microsoft.com/office/drawing/2014/main" id="{34047BB8-A769-4614-B018-DCB7687C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829" y="2019218"/>
            <a:ext cx="3130856" cy="169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standard rate yellow taxi">
            <a:extLst>
              <a:ext uri="{FF2B5EF4-FFF2-40B4-BE49-F238E27FC236}">
                <a16:creationId xmlns:a16="http://schemas.microsoft.com/office/drawing/2014/main" id="{2FA824EB-6BDA-43A8-ACDA-CEF4E70D2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t="25735" r="21763" b="17200"/>
          <a:stretch/>
        </p:blipFill>
        <p:spPr bwMode="auto">
          <a:xfrm>
            <a:off x="5343829" y="3795874"/>
            <a:ext cx="3111054" cy="212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0891C5-DF68-420B-BBA3-259EB2AB871C}"/>
              </a:ext>
            </a:extLst>
          </p:cNvPr>
          <p:cNvSpPr txBox="1"/>
          <p:nvPr/>
        </p:nvSpPr>
        <p:spPr>
          <a:xfrm>
            <a:off x="558920" y="4916123"/>
            <a:ext cx="4924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Standard fare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only. Remove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negative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or unreasonable distances</a:t>
            </a:r>
          </a:p>
          <a:p>
            <a:endParaRPr lang="en-US" sz="2800" dirty="0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DB5848-FC00-473C-9C6D-9ADA587A72C4}"/>
              </a:ext>
            </a:extLst>
          </p:cNvPr>
          <p:cNvSpPr txBox="1"/>
          <p:nvPr/>
        </p:nvSpPr>
        <p:spPr>
          <a:xfrm>
            <a:off x="9214945" y="2127995"/>
            <a:ext cx="2965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Duration/Speed</a:t>
            </a:r>
          </a:p>
        </p:txBody>
      </p:sp>
      <p:pic>
        <p:nvPicPr>
          <p:cNvPr id="23" name="Picture 2" descr="Image result for taxi icon">
            <a:extLst>
              <a:ext uri="{FF2B5EF4-FFF2-40B4-BE49-F238E27FC236}">
                <a16:creationId xmlns:a16="http://schemas.microsoft.com/office/drawing/2014/main" id="{D4468A8C-6850-4A1B-ADF6-34C71D45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703" y="2121909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 descr="Image result for miles and miles per hour">
            <a:extLst>
              <a:ext uri="{FF2B5EF4-FFF2-40B4-BE49-F238E27FC236}">
                <a16:creationId xmlns:a16="http://schemas.microsoft.com/office/drawing/2014/main" id="{10B7CFF5-213F-4C63-A61E-816C827B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130" y="2651215"/>
            <a:ext cx="1511907" cy="117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CD422A-C688-48B6-9440-09249C254D1E}"/>
              </a:ext>
            </a:extLst>
          </p:cNvPr>
          <p:cNvSpPr txBox="1"/>
          <p:nvPr/>
        </p:nvSpPr>
        <p:spPr>
          <a:xfrm flipH="1">
            <a:off x="8706703" y="4125785"/>
            <a:ext cx="36583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Keep durations which are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greater than 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826F51-4921-492E-8696-F7050B6764DC}"/>
              </a:ext>
            </a:extLst>
          </p:cNvPr>
          <p:cNvCxnSpPr>
            <a:cxnSpLocks/>
          </p:cNvCxnSpPr>
          <p:nvPr/>
        </p:nvCxnSpPr>
        <p:spPr>
          <a:xfrm>
            <a:off x="5277155" y="1970187"/>
            <a:ext cx="0" cy="4262171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7565E9-9088-40AE-A2D3-75AA50BB989B}"/>
              </a:ext>
            </a:extLst>
          </p:cNvPr>
          <p:cNvCxnSpPr>
            <a:cxnSpLocks/>
          </p:cNvCxnSpPr>
          <p:nvPr/>
        </p:nvCxnSpPr>
        <p:spPr>
          <a:xfrm>
            <a:off x="8630808" y="2019218"/>
            <a:ext cx="0" cy="421314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3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Aggregation</a:t>
            </a:r>
          </a:p>
        </p:txBody>
      </p:sp>
      <p:pic>
        <p:nvPicPr>
          <p:cNvPr id="33794" name="Picture 2" descr="https://drive.google.com/uc?export=view&amp;id=18kQxRt3tYqPQvw67h-KxmvvBaZ5CsPGb">
            <a:extLst>
              <a:ext uri="{FF2B5EF4-FFF2-40B4-BE49-F238E27FC236}">
                <a16:creationId xmlns:a16="http://schemas.microsoft.com/office/drawing/2014/main" id="{D6BEB059-BDB2-4CB7-8763-3B3EE9732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3" t="31455" r="21710" b="18268"/>
          <a:stretch/>
        </p:blipFill>
        <p:spPr bwMode="auto">
          <a:xfrm>
            <a:off x="317742" y="2185157"/>
            <a:ext cx="5054356" cy="42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18C62A-4D0A-46CA-B5DC-F29086B3AE9C}"/>
              </a:ext>
            </a:extLst>
          </p:cNvPr>
          <p:cNvSpPr/>
          <p:nvPr/>
        </p:nvSpPr>
        <p:spPr>
          <a:xfrm>
            <a:off x="6616463" y="2085896"/>
            <a:ext cx="52577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The average trip duration in Manhattan is around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10 minutes</a:t>
            </a:r>
          </a:p>
          <a:p>
            <a:endParaRPr lang="en-US" sz="2800" dirty="0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28" name="Picture 2" descr="Image result for taxi icon">
            <a:extLst>
              <a:ext uri="{FF2B5EF4-FFF2-40B4-BE49-F238E27FC236}">
                <a16:creationId xmlns:a16="http://schemas.microsoft.com/office/drawing/2014/main" id="{59614586-4A7B-45A4-AD03-3EA68BDD9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0857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taxi icon">
            <a:extLst>
              <a:ext uri="{FF2B5EF4-FFF2-40B4-BE49-F238E27FC236}">
                <a16:creationId xmlns:a16="http://schemas.microsoft.com/office/drawing/2014/main" id="{B9C037C0-6914-4D6A-8B7A-DF4CA1BB5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618755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9379A0-509D-4FD2-9BE6-B3CF08F18965}"/>
              </a:ext>
            </a:extLst>
          </p:cNvPr>
          <p:cNvSpPr/>
          <p:nvPr/>
        </p:nvSpPr>
        <p:spPr>
          <a:xfrm>
            <a:off x="6572250" y="3624841"/>
            <a:ext cx="55354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75% of the trips are less than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2 miles</a:t>
            </a:r>
          </a:p>
        </p:txBody>
      </p:sp>
      <p:pic>
        <p:nvPicPr>
          <p:cNvPr id="31" name="Picture 2" descr="Image result for taxi icon">
            <a:extLst>
              <a:ext uri="{FF2B5EF4-FFF2-40B4-BE49-F238E27FC236}">
                <a16:creationId xmlns:a16="http://schemas.microsoft.com/office/drawing/2014/main" id="{A1524BCF-FA0B-454A-B47D-664B4C71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4567129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600CA99-6CA8-4486-BACB-7C76758D60AB}"/>
              </a:ext>
            </a:extLst>
          </p:cNvPr>
          <p:cNvSpPr/>
          <p:nvPr/>
        </p:nvSpPr>
        <p:spPr>
          <a:xfrm>
            <a:off x="6572250" y="4578948"/>
            <a:ext cx="55354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Group by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location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and resample every 10 minutes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33" name="Picture 2" descr="Image result for taxi icon">
            <a:extLst>
              <a:ext uri="{FF2B5EF4-FFF2-40B4-BE49-F238E27FC236}">
                <a16:creationId xmlns:a16="http://schemas.microsoft.com/office/drawing/2014/main" id="{0F6D2692-EB67-4A47-9EEA-9D5C6EBE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69395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727BA0C-6B5D-4C37-9799-DFD427B4B021}"/>
              </a:ext>
            </a:extLst>
          </p:cNvPr>
          <p:cNvSpPr/>
          <p:nvPr/>
        </p:nvSpPr>
        <p:spPr>
          <a:xfrm>
            <a:off x="6610350" y="5681214"/>
            <a:ext cx="59506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Apply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sum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to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fares_amout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passenger_count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and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trip_distance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8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88225F-8AF6-4669-A7B5-DC5FAF06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9" y="2038326"/>
            <a:ext cx="10224519" cy="4819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38459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Overall</a:t>
            </a:r>
          </a:p>
        </p:txBody>
      </p:sp>
    </p:spTree>
    <p:extLst>
      <p:ext uri="{BB962C8B-B14F-4D97-AF65-F5344CB8AC3E}">
        <p14:creationId xmlns:p14="http://schemas.microsoft.com/office/powerpoint/2010/main" val="2147825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38459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Monthly-Loc 237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B299F-179A-431F-8178-C76BBEDCD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3" y="2617895"/>
            <a:ext cx="11652797" cy="41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3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38459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Monthly- Loc 79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A98EC-57BC-4964-A3C7-65DC9424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2" y="2814522"/>
            <a:ext cx="11733176" cy="40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9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38459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Daily Pattern at Loc 237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AC31E-E4AF-4D78-BC4B-392AE68B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1" y="2578998"/>
            <a:ext cx="11291120" cy="39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64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27622"/>
            <a:ext cx="3299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Daily Pattern at Loc 79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C4B27-0663-4222-81ED-34A239EBE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8" y="2715113"/>
            <a:ext cx="11814606" cy="36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AD0EBFA8-CDD6-4A7B-A57E-0D4B806DE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" y="1941275"/>
            <a:ext cx="6084462" cy="43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NYC medallion">
            <a:extLst>
              <a:ext uri="{FF2B5EF4-FFF2-40B4-BE49-F238E27FC236}">
                <a16:creationId xmlns:a16="http://schemas.microsoft.com/office/drawing/2014/main" id="{36ACA327-94DE-498D-B784-F7006171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45" y="1627820"/>
            <a:ext cx="2944693" cy="19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23" name="Group 5122">
            <a:extLst>
              <a:ext uri="{FF2B5EF4-FFF2-40B4-BE49-F238E27FC236}">
                <a16:creationId xmlns:a16="http://schemas.microsoft.com/office/drawing/2014/main" id="{C7A1D804-EEF4-45F7-B69A-44C2A2310C84}"/>
              </a:ext>
            </a:extLst>
          </p:cNvPr>
          <p:cNvGrpSpPr/>
          <p:nvPr/>
        </p:nvGrpSpPr>
        <p:grpSpPr>
          <a:xfrm>
            <a:off x="-14358" y="319310"/>
            <a:ext cx="12206358" cy="1204750"/>
            <a:chOff x="-14358" y="319310"/>
            <a:chExt cx="12206358" cy="12047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8E94DF-96A2-4A9F-BC78-25E4C40399DD}"/>
                </a:ext>
              </a:extLst>
            </p:cNvPr>
            <p:cNvSpPr/>
            <p:nvPr/>
          </p:nvSpPr>
          <p:spPr>
            <a:xfrm>
              <a:off x="-14358" y="319310"/>
              <a:ext cx="12206358" cy="12047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1DCB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642AA5-20B0-4837-8158-6F98CD3652B8}"/>
                </a:ext>
              </a:extLst>
            </p:cNvPr>
            <p:cNvSpPr txBox="1"/>
            <p:nvPr/>
          </p:nvSpPr>
          <p:spPr>
            <a:xfrm>
              <a:off x="508243" y="575745"/>
              <a:ext cx="5085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-3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Yellow Taxis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981682-34E8-4088-8DD7-D468850B7805}"/>
              </a:ext>
            </a:extLst>
          </p:cNvPr>
          <p:cNvGrpSpPr/>
          <p:nvPr/>
        </p:nvGrpSpPr>
        <p:grpSpPr>
          <a:xfrm>
            <a:off x="6339474" y="5842317"/>
            <a:ext cx="6453809" cy="727628"/>
            <a:chOff x="5638800" y="4250964"/>
            <a:chExt cx="6559824" cy="7276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90370F-5A74-4210-B7BB-F7F8ED7AE544}"/>
                </a:ext>
              </a:extLst>
            </p:cNvPr>
            <p:cNvSpPr txBox="1"/>
            <p:nvPr/>
          </p:nvSpPr>
          <p:spPr>
            <a:xfrm>
              <a:off x="5638800" y="4250964"/>
              <a:ext cx="655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Keep</a:t>
              </a:r>
              <a:r>
                <a:rPr lang="en-US" sz="3600" dirty="0">
                  <a:solidFill>
                    <a:schemeClr val="accent4">
                      <a:lumMod val="50000"/>
                    </a:schemeClr>
                  </a:solidFill>
                </a:rPr>
                <a:t>        </a:t>
              </a:r>
              <a:r>
                <a:rPr lang="en-US" sz="36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of the fares.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99965B-A8A3-4C03-AC07-FB94B9D44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639" y="4296199"/>
              <a:ext cx="682393" cy="682393"/>
            </a:xfrm>
            <a:prstGeom prst="rect">
              <a:avLst/>
            </a:prstGeom>
          </p:spPr>
        </p:pic>
      </p:grpSp>
      <p:pic>
        <p:nvPicPr>
          <p:cNvPr id="5128" name="Picture 8" descr="Image result for company">
            <a:extLst>
              <a:ext uri="{FF2B5EF4-FFF2-40B4-BE49-F238E27FC236}">
                <a16:creationId xmlns:a16="http://schemas.microsoft.com/office/drawing/2014/main" id="{AE94AA81-12A2-483F-AB17-6E4C0DC8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606" y="1845658"/>
            <a:ext cx="1550130" cy="15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yellow taxi driver">
            <a:extLst>
              <a:ext uri="{FF2B5EF4-FFF2-40B4-BE49-F238E27FC236}">
                <a16:creationId xmlns:a16="http://schemas.microsoft.com/office/drawing/2014/main" id="{662CF12A-8102-4A8E-9568-3C53D7FA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84" y="3649194"/>
            <a:ext cx="2157555" cy="215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ADD7E83-CF12-4F9E-93A8-415CBC835922}"/>
              </a:ext>
            </a:extLst>
          </p:cNvPr>
          <p:cNvSpPr/>
          <p:nvPr/>
        </p:nvSpPr>
        <p:spPr>
          <a:xfrm>
            <a:off x="15887292" y="1840413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2D9C1A-152D-4FE2-8C1B-0FB92570883B}"/>
              </a:ext>
            </a:extLst>
          </p:cNvPr>
          <p:cNvSpPr/>
          <p:nvPr/>
        </p:nvSpPr>
        <p:spPr>
          <a:xfrm>
            <a:off x="16697772" y="4334814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8D32FD8D-B409-4AA9-835A-52FFFA50233E}"/>
              </a:ext>
            </a:extLst>
          </p:cNvPr>
          <p:cNvSpPr/>
          <p:nvPr/>
        </p:nvSpPr>
        <p:spPr>
          <a:xfrm>
            <a:off x="7520830" y="953433"/>
            <a:ext cx="4025049" cy="4025049"/>
          </a:xfrm>
          <a:prstGeom prst="circularArrow">
            <a:avLst>
              <a:gd name="adj1" fmla="val 5202"/>
              <a:gd name="adj2" fmla="val 336015"/>
              <a:gd name="adj3" fmla="val 4014266"/>
              <a:gd name="adj4" fmla="val 2253829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2754447-44F5-4B51-B544-202F2D1FA46A}"/>
              </a:ext>
            </a:extLst>
          </p:cNvPr>
          <p:cNvSpPr/>
          <p:nvPr/>
        </p:nvSpPr>
        <p:spPr>
          <a:xfrm>
            <a:off x="14575908" y="5876439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957B126-4D16-4260-9D2C-5E535BD56144}"/>
              </a:ext>
            </a:extLst>
          </p:cNvPr>
          <p:cNvSpPr/>
          <p:nvPr/>
        </p:nvSpPr>
        <p:spPr>
          <a:xfrm>
            <a:off x="12454043" y="4334814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/>
          </a:p>
        </p:txBody>
      </p:sp>
      <p:sp>
        <p:nvSpPr>
          <p:cNvPr id="5121" name="Arrow: Circular 5120">
            <a:extLst>
              <a:ext uri="{FF2B5EF4-FFF2-40B4-BE49-F238E27FC236}">
                <a16:creationId xmlns:a16="http://schemas.microsoft.com/office/drawing/2014/main" id="{BF119F62-F59D-4D30-BC44-65B7D502F066}"/>
              </a:ext>
            </a:extLst>
          </p:cNvPr>
          <p:cNvSpPr/>
          <p:nvPr/>
        </p:nvSpPr>
        <p:spPr>
          <a:xfrm>
            <a:off x="7080680" y="1564082"/>
            <a:ext cx="4025049" cy="4025049"/>
          </a:xfrm>
          <a:prstGeom prst="circularArrow">
            <a:avLst>
              <a:gd name="adj1" fmla="val 5202"/>
              <a:gd name="adj2" fmla="val 336015"/>
              <a:gd name="adj3" fmla="val 16865256"/>
              <a:gd name="adj4" fmla="val 15198729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134" name="Picture 14" descr="Image result for regulated">
            <a:extLst>
              <a:ext uri="{FF2B5EF4-FFF2-40B4-BE49-F238E27FC236}">
                <a16:creationId xmlns:a16="http://schemas.microsoft.com/office/drawing/2014/main" id="{A69E64E0-54FE-4864-9745-DE3A14DC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240" y="2757771"/>
            <a:ext cx="1233889" cy="92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253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2055780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Daily Pattern at Loc 143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C39A0-16CF-4166-BEB4-4570BBDF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0" y="2773880"/>
            <a:ext cx="11363722" cy="37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79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508242" y="1927622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Daily Pattern at Loc 100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1CAFA-5725-4338-8834-93400767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7" y="2754906"/>
            <a:ext cx="11859243" cy="37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31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time-series Forecasting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FF73C-27A8-4FF9-BBBB-76A4697C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427" y="2045733"/>
            <a:ext cx="9764488" cy="4686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818EF5-3F5E-4A7A-86E6-3B63993D5184}"/>
              </a:ext>
            </a:extLst>
          </p:cNvPr>
          <p:cNvSpPr txBox="1"/>
          <p:nvPr/>
        </p:nvSpPr>
        <p:spPr>
          <a:xfrm>
            <a:off x="0" y="1636026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Rolling Statistics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20FF4-4578-4585-851E-A0AA385D5C7D}"/>
              </a:ext>
            </a:extLst>
          </p:cNvPr>
          <p:cNvCxnSpPr>
            <a:cxnSpLocks/>
          </p:cNvCxnSpPr>
          <p:nvPr/>
        </p:nvCxnSpPr>
        <p:spPr>
          <a:xfrm>
            <a:off x="52578" y="2045733"/>
            <a:ext cx="239232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59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of Stationarity: ADF Test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797357-9137-43F7-B51A-D5158AC57D72}"/>
              </a:ext>
            </a:extLst>
          </p:cNvPr>
          <p:cNvCxnSpPr>
            <a:cxnSpLocks/>
          </p:cNvCxnSpPr>
          <p:nvPr/>
        </p:nvCxnSpPr>
        <p:spPr>
          <a:xfrm>
            <a:off x="6096000" y="2389287"/>
            <a:ext cx="0" cy="41494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D93B0-1458-4438-AAAF-152206A7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2" r="9164"/>
          <a:stretch/>
        </p:blipFill>
        <p:spPr>
          <a:xfrm>
            <a:off x="0" y="2210411"/>
            <a:ext cx="5580579" cy="2229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9D681-7ECF-4EA9-9F11-2A9714BA8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83"/>
          <a:stretch/>
        </p:blipFill>
        <p:spPr>
          <a:xfrm>
            <a:off x="6400800" y="2162082"/>
            <a:ext cx="5569779" cy="2229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717FB-9F6A-4190-8DE5-182482C18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7" y="4494851"/>
            <a:ext cx="12115726" cy="20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53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of Stationarity: ADF Test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D93B0-1458-4438-AAAF-152206A7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2" r="9164"/>
          <a:stretch/>
        </p:blipFill>
        <p:spPr>
          <a:xfrm>
            <a:off x="230055" y="2628613"/>
            <a:ext cx="5232282" cy="208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9D681-7ECF-4EA9-9F11-2A9714BA8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83"/>
          <a:stretch/>
        </p:blipFill>
        <p:spPr>
          <a:xfrm>
            <a:off x="6248400" y="2677362"/>
            <a:ext cx="5232283" cy="2093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717FB-9F6A-4190-8DE5-182482C18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7" y="4867541"/>
            <a:ext cx="11471703" cy="19351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ED0BDF-D0EE-49D3-BE86-78E999DE58AB}"/>
              </a:ext>
            </a:extLst>
          </p:cNvPr>
          <p:cNvSpPr/>
          <p:nvPr/>
        </p:nvSpPr>
        <p:spPr>
          <a:xfrm>
            <a:off x="230054" y="1780495"/>
            <a:ext cx="9390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p-value &gt; 0.05: Accept H0, the data has a unit root and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is non-stationary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p-value ≤ 0.05: Reject H0. the data does not have a unit root and is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stationary</a:t>
            </a:r>
            <a:endParaRPr lang="en-US" sz="2000" b="0" i="0" dirty="0">
              <a:solidFill>
                <a:schemeClr val="accent1">
                  <a:lumMod val="50000"/>
                </a:schemeClr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5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Kwiatkowski-Phillips Test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C8AF4D-4152-4803-B14F-4DA9264A9DD2}"/>
              </a:ext>
            </a:extLst>
          </p:cNvPr>
          <p:cNvSpPr/>
          <p:nvPr/>
        </p:nvSpPr>
        <p:spPr>
          <a:xfrm>
            <a:off x="209552" y="1885410"/>
            <a:ext cx="10248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Null Hypothesis: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The process is trend stationary.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Alternate Hypothesis: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The series has a unit root (series is not stationary).</a:t>
            </a:r>
            <a:endParaRPr lang="en-US" sz="2400" b="0" i="0" dirty="0">
              <a:solidFill>
                <a:schemeClr val="accent4">
                  <a:lumMod val="50000"/>
                </a:schemeClr>
              </a:solidFill>
              <a:effectLst/>
              <a:latin typeface="Rockwell" panose="020606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D1896-2153-4D10-BE90-4FBF515C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2" y="2716407"/>
            <a:ext cx="3905250" cy="198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E9DFB4-2778-4028-AED0-E08011363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716407"/>
            <a:ext cx="3726753" cy="20478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9313F2-F0E6-4A21-A7EB-1E46E0DDEE8F}"/>
              </a:ext>
            </a:extLst>
          </p:cNvPr>
          <p:cNvSpPr/>
          <p:nvPr/>
        </p:nvSpPr>
        <p:spPr>
          <a:xfrm>
            <a:off x="209552" y="5338361"/>
            <a:ext cx="10896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KPSS shows that the data is not stationary while ADF says it is. ADF measures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difference stationarity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while KPSS measures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trend stationarity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. ARIMA differencing can remove at least a linear trend.</a:t>
            </a:r>
          </a:p>
        </p:txBody>
      </p:sp>
    </p:spTree>
    <p:extLst>
      <p:ext uri="{BB962C8B-B14F-4D97-AF65-F5344CB8AC3E}">
        <p14:creationId xmlns:p14="http://schemas.microsoft.com/office/powerpoint/2010/main" val="1396531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PACF and ACF plots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1736BB-6C4D-4421-BC69-BCC4EA87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0" y="1967728"/>
            <a:ext cx="6101070" cy="424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A2016D-5C42-4865-86B2-25D87AC7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728"/>
            <a:ext cx="5948670" cy="446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61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PACF and ACF plots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E1C5F-DF40-446D-BF4A-F5E8DD59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0" y="1780495"/>
            <a:ext cx="5877180" cy="4138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F4AE6-F5F2-4BA8-B109-BD8040D7F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871" y="1601621"/>
            <a:ext cx="5903409" cy="41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9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PACF and ACF plots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75F8F8-012E-466F-96F9-27225959DE38}"/>
              </a:ext>
            </a:extLst>
          </p:cNvPr>
          <p:cNvSpPr/>
          <p:nvPr/>
        </p:nvSpPr>
        <p:spPr>
          <a:xfrm>
            <a:off x="263647" y="2333944"/>
            <a:ext cx="58323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Autocorrelation plot shows that the number of lags(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q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) for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MA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shall be somewhere between 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50 and 60 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for location 237 and between 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195 and 205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 for location 79. </a:t>
            </a:r>
            <a:br>
              <a:rPr lang="en-US" sz="24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</a:br>
            <a:endParaRPr lang="en-US" sz="2400" dirty="0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AA6F9C-64F7-416C-AD2B-B368EA8C87BD}"/>
              </a:ext>
            </a:extLst>
          </p:cNvPr>
          <p:cNvCxnSpPr>
            <a:cxnSpLocks/>
          </p:cNvCxnSpPr>
          <p:nvPr/>
        </p:nvCxnSpPr>
        <p:spPr>
          <a:xfrm>
            <a:off x="6096000" y="1524060"/>
            <a:ext cx="0" cy="50146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217051B-D1D4-4002-A2DD-61E87BDB1D75}"/>
              </a:ext>
            </a:extLst>
          </p:cNvPr>
          <p:cNvSpPr/>
          <p:nvPr/>
        </p:nvSpPr>
        <p:spPr>
          <a:xfrm>
            <a:off x="6248400" y="2415170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Grid search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for the best hyperparameters based on AIC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10FF059-9B0F-482A-A2E6-C4678C7A4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975" y="4007727"/>
            <a:ext cx="478856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(3, 0, 9) 656091.7336373809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F70556-E102-484F-8A5A-D017FA588CD9}"/>
              </a:ext>
            </a:extLst>
          </p:cNvPr>
          <p:cNvSpPr/>
          <p:nvPr/>
        </p:nvSpPr>
        <p:spPr>
          <a:xfrm>
            <a:off x="263646" y="4898703"/>
            <a:ext cx="5294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Partial auto correlation for both locations shows that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p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is between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0 and 5</a:t>
            </a:r>
          </a:p>
        </p:txBody>
      </p:sp>
    </p:spTree>
    <p:extLst>
      <p:ext uri="{BB962C8B-B14F-4D97-AF65-F5344CB8AC3E}">
        <p14:creationId xmlns:p14="http://schemas.microsoft.com/office/powerpoint/2010/main" val="2394285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 Forward Validation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57C95E-AEC9-4A27-8DA9-E9BF7AE64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0" y="1677157"/>
            <a:ext cx="6117536" cy="29058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158700" rIns="3174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Split the dataset into training and test sets.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Walk the time steps in the test dataset.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Train an ARIMA model.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	Make a one-step prediction.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	Store prediction; get and store actual observation.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  <a:cs typeface="Courier New" panose="02070309020205020404" pitchFamily="49" charset="0"/>
              </a:rPr>
              <a:t>Calculate error score for predictions compared to expected values.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DF6D0-9E18-41ED-B851-6F8BB9D19B6E}"/>
              </a:ext>
            </a:extLst>
          </p:cNvPr>
          <p:cNvSpPr/>
          <p:nvPr/>
        </p:nvSpPr>
        <p:spPr>
          <a:xfrm>
            <a:off x="203475" y="4587146"/>
            <a:ext cx="36981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The model is trained on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 data and tested on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62AF5-7137-4A02-9B03-64EFA34C1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" t="3251" r="17667"/>
          <a:stretch/>
        </p:blipFill>
        <p:spPr>
          <a:xfrm>
            <a:off x="6088821" y="2311775"/>
            <a:ext cx="6117536" cy="4544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11A895-C874-48D0-9AAF-1CCB0A787652}"/>
              </a:ext>
            </a:extLst>
          </p:cNvPr>
          <p:cNvSpPr/>
          <p:nvPr/>
        </p:nvSpPr>
        <p:spPr>
          <a:xfrm>
            <a:off x="3883715" y="5077505"/>
            <a:ext cx="23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RMSE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$113</a:t>
            </a:r>
          </a:p>
        </p:txBody>
      </p:sp>
    </p:spTree>
    <p:extLst>
      <p:ext uri="{BB962C8B-B14F-4D97-AF65-F5344CB8AC3E}">
        <p14:creationId xmlns:p14="http://schemas.microsoft.com/office/powerpoint/2010/main" val="297070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591E103-442A-46F0-975F-637245431A95}"/>
              </a:ext>
            </a:extLst>
          </p:cNvPr>
          <p:cNvSpPr txBox="1"/>
          <p:nvPr/>
        </p:nvSpPr>
        <p:spPr>
          <a:xfrm>
            <a:off x="5665305" y="5162249"/>
            <a:ext cx="15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</a:p>
        </p:txBody>
      </p:sp>
      <p:pic>
        <p:nvPicPr>
          <p:cNvPr id="25" name="Picture 2" descr="Related image">
            <a:extLst>
              <a:ext uri="{FF2B5EF4-FFF2-40B4-BE49-F238E27FC236}">
                <a16:creationId xmlns:a16="http://schemas.microsoft.com/office/drawing/2014/main" id="{D4A7B266-B9B2-43FE-9444-9AA60FEDF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7" b="-1"/>
          <a:stretch/>
        </p:blipFill>
        <p:spPr bwMode="auto">
          <a:xfrm>
            <a:off x="5379277" y="1601621"/>
            <a:ext cx="6812723" cy="50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7A988C-0919-4282-BCA6-23AFB07F2EF4}"/>
              </a:ext>
            </a:extLst>
          </p:cNvPr>
          <p:cNvGrpSpPr/>
          <p:nvPr/>
        </p:nvGrpSpPr>
        <p:grpSpPr>
          <a:xfrm>
            <a:off x="-14358" y="319310"/>
            <a:ext cx="12206358" cy="1204750"/>
            <a:chOff x="-14358" y="319310"/>
            <a:chExt cx="12206358" cy="120475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CCB4B2-41F6-4DE9-A584-9D5DAFC4A2E0}"/>
                </a:ext>
              </a:extLst>
            </p:cNvPr>
            <p:cNvSpPr/>
            <p:nvPr/>
          </p:nvSpPr>
          <p:spPr>
            <a:xfrm>
              <a:off x="-14358" y="319310"/>
              <a:ext cx="12206358" cy="12047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1DCBF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8B5262-8A11-4913-85F3-D979A3260AE0}"/>
                </a:ext>
              </a:extLst>
            </p:cNvPr>
            <p:cNvSpPr txBox="1"/>
            <p:nvPr/>
          </p:nvSpPr>
          <p:spPr>
            <a:xfrm>
              <a:off x="508243" y="575745"/>
              <a:ext cx="5085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-3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Uber Effect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8032E3-C65D-4704-9798-D667C99EFCCF}"/>
              </a:ext>
            </a:extLst>
          </p:cNvPr>
          <p:cNvSpPr/>
          <p:nvPr/>
        </p:nvSpPr>
        <p:spPr>
          <a:xfrm>
            <a:off x="252246" y="2051636"/>
            <a:ext cx="5341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Number of Uber trips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outpaced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yellow taxis for the first time in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2018</a:t>
            </a:r>
          </a:p>
        </p:txBody>
      </p:sp>
      <p:pic>
        <p:nvPicPr>
          <p:cNvPr id="7170" name="Picture 2" descr="balance, business, imbalance, justice, law, legal, weight scale icon">
            <a:extLst>
              <a:ext uri="{FF2B5EF4-FFF2-40B4-BE49-F238E27FC236}">
                <a16:creationId xmlns:a16="http://schemas.microsoft.com/office/drawing/2014/main" id="{B745079B-B892-4DF3-B01D-EE9BD37C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56" y="5006584"/>
            <a:ext cx="1640121" cy="164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D78072-4D68-4E10-A141-04C465814729}"/>
              </a:ext>
            </a:extLst>
          </p:cNvPr>
          <p:cNvSpPr/>
          <p:nvPr/>
        </p:nvSpPr>
        <p:spPr>
          <a:xfrm>
            <a:off x="2943113" y="4193485"/>
            <a:ext cx="1435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Rockwell" panose="02060603020205020403" pitchFamily="18" charset="0"/>
              </a:rPr>
              <a:t>13500</a:t>
            </a:r>
            <a:endParaRPr lang="en-US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F36C4B-BD76-4292-B4ED-54EB8B74884F}"/>
              </a:ext>
            </a:extLst>
          </p:cNvPr>
          <p:cNvSpPr/>
          <p:nvPr/>
        </p:nvSpPr>
        <p:spPr>
          <a:xfrm>
            <a:off x="604912" y="4193485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65000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7172" name="Picture 4" descr="emoji information, squared vs emoji, vs, vs button, vs emoji icon">
            <a:extLst>
              <a:ext uri="{FF2B5EF4-FFF2-40B4-BE49-F238E27FC236}">
                <a16:creationId xmlns:a16="http://schemas.microsoft.com/office/drawing/2014/main" id="{2D362AE8-515A-421C-AF33-4E89E2BA9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20" y="42118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393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7BE1ACC-6256-43E6-9E29-8590B087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599491"/>
            <a:ext cx="3905250" cy="13542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(52536, 24, 1) (52536, 1) (26040, 24, 1) (26040, 1) 90.41663697046542, 147.8938028713525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6BABB-5C2E-402C-9F3C-B7A73FB3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885" y="1780495"/>
            <a:ext cx="7751030" cy="47581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E1520-8B21-470C-AEA6-1C2D66105171}"/>
              </a:ext>
            </a:extLst>
          </p:cNvPr>
          <p:cNvSpPr txBox="1"/>
          <p:nvPr/>
        </p:nvSpPr>
        <p:spPr>
          <a:xfrm>
            <a:off x="-14358" y="1709253"/>
            <a:ext cx="4098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LSTM(24 steps back)</a:t>
            </a:r>
          </a:p>
        </p:txBody>
      </p:sp>
    </p:spTree>
    <p:extLst>
      <p:ext uri="{BB962C8B-B14F-4D97-AF65-F5344CB8AC3E}">
        <p14:creationId xmlns:p14="http://schemas.microsoft.com/office/powerpoint/2010/main" val="3727552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7BE1ACC-6256-43E6-9E29-8590B087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599491"/>
            <a:ext cx="3905250" cy="13542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(52536, 24, 1) (52536, 1) (26040, 24, 1) (26040, 1) 90.41663697046542, 147.8938028713525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7B0FB-60D6-41A3-8E53-28722129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87" y="1709252"/>
            <a:ext cx="8201914" cy="5148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57264-04F1-437F-820A-50EB6D7F13B2}"/>
              </a:ext>
            </a:extLst>
          </p:cNvPr>
          <p:cNvSpPr txBox="1"/>
          <p:nvPr/>
        </p:nvSpPr>
        <p:spPr>
          <a:xfrm>
            <a:off x="-14358" y="1709253"/>
            <a:ext cx="4098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LSTM(24 steps back)</a:t>
            </a:r>
          </a:p>
        </p:txBody>
      </p:sp>
    </p:spTree>
    <p:extLst>
      <p:ext uri="{BB962C8B-B14F-4D97-AF65-F5344CB8AC3E}">
        <p14:creationId xmlns:p14="http://schemas.microsoft.com/office/powerpoint/2010/main" val="1340124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7BE1ACC-6256-43E6-9E29-8590B087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661046"/>
            <a:ext cx="3905250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(52536, 72, 1) (52536, 1) (26040, 72, 1) (26040, 1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102.62558234688204, 171.80584667366665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92FAC-E9BE-4175-8BD2-2627AA1BD6EA}"/>
              </a:ext>
            </a:extLst>
          </p:cNvPr>
          <p:cNvSpPr txBox="1"/>
          <p:nvPr/>
        </p:nvSpPr>
        <p:spPr>
          <a:xfrm>
            <a:off x="-14358" y="1709253"/>
            <a:ext cx="4098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LSTM(72 steps back)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F353C-739A-4772-A189-47E65090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33" y="1715478"/>
            <a:ext cx="7464807" cy="482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67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E860B9-C985-44A2-8CA6-5D4239A67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467570"/>
            <a:ext cx="4696166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0.030218334914499517, 0.03710274413634326 [[82.94120754]], [[101.26750489]]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43E15-5C17-48D5-95BD-53D5EFFA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21" y="1780495"/>
            <a:ext cx="7926577" cy="4829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C92FAC-E9BE-4175-8BD2-2627AA1BD6EA}"/>
              </a:ext>
            </a:extLst>
          </p:cNvPr>
          <p:cNvSpPr txBox="1"/>
          <p:nvPr/>
        </p:nvSpPr>
        <p:spPr>
          <a:xfrm>
            <a:off x="-14358" y="1709253"/>
            <a:ext cx="545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LSTM(24 steps back, rescaled)</a:t>
            </a:r>
          </a:p>
        </p:txBody>
      </p:sp>
    </p:spTree>
    <p:extLst>
      <p:ext uri="{BB962C8B-B14F-4D97-AF65-F5344CB8AC3E}">
        <p14:creationId xmlns:p14="http://schemas.microsoft.com/office/powerpoint/2010/main" val="1714888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Networks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E860B9-C985-44A2-8CA6-5D4239A67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0" y="2325555"/>
            <a:ext cx="403389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0.030218334914499517, 0.03710274413634326 [[82.94120754]], [[101.26750489]]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65749-376A-48DE-A6A1-9318A533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1" y="1601621"/>
            <a:ext cx="8058150" cy="5011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C92FAC-E9BE-4175-8BD2-2627AA1BD6EA}"/>
              </a:ext>
            </a:extLst>
          </p:cNvPr>
          <p:cNvSpPr txBox="1"/>
          <p:nvPr/>
        </p:nvSpPr>
        <p:spPr>
          <a:xfrm>
            <a:off x="-14358" y="1709253"/>
            <a:ext cx="543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"/>
              </a:rPr>
              <a:t>Vanilla LSTM(24 steps back, rescaled)</a:t>
            </a:r>
          </a:p>
        </p:txBody>
      </p:sp>
    </p:spTree>
    <p:extLst>
      <p:ext uri="{BB962C8B-B14F-4D97-AF65-F5344CB8AC3E}">
        <p14:creationId xmlns:p14="http://schemas.microsoft.com/office/powerpoint/2010/main" val="232260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A0D91-D065-430F-B728-5AAB28783705}"/>
              </a:ext>
            </a:extLst>
          </p:cNvPr>
          <p:cNvSpPr/>
          <p:nvPr/>
        </p:nvSpPr>
        <p:spPr>
          <a:xfrm>
            <a:off x="838205" y="1886818"/>
            <a:ext cx="111061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Stacked LSTM performed similar to Vanilla LSTM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($100 - $109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), more hyperparameter tuning is needed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  <a:p>
            <a:endParaRPr lang="en-US" sz="2800" dirty="0">
              <a:solidFill>
                <a:schemeClr val="accent4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9" name="Picture 2" descr="Image result for taxi icon">
            <a:extLst>
              <a:ext uri="{FF2B5EF4-FFF2-40B4-BE49-F238E27FC236}">
                <a16:creationId xmlns:a16="http://schemas.microsoft.com/office/drawing/2014/main" id="{0465955F-6703-4BF1-821C-66F35BD3A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" y="1943320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taxi icon">
            <a:extLst>
              <a:ext uri="{FF2B5EF4-FFF2-40B4-BE49-F238E27FC236}">
                <a16:creationId xmlns:a16="http://schemas.microsoft.com/office/drawing/2014/main" id="{E602ED67-FD82-44FC-8744-B127EA74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664" y="2962962"/>
            <a:ext cx="412218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taxi icon">
            <a:extLst>
              <a:ext uri="{FF2B5EF4-FFF2-40B4-BE49-F238E27FC236}">
                <a16:creationId xmlns:a16="http://schemas.microsoft.com/office/drawing/2014/main" id="{2A7A8B28-FE33-4D2E-BDB1-556E0308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" y="3878823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666DBC-E57A-4655-8369-40E01CC345A5}"/>
              </a:ext>
            </a:extLst>
          </p:cNvPr>
          <p:cNvSpPr/>
          <p:nvPr/>
        </p:nvSpPr>
        <p:spPr>
          <a:xfrm>
            <a:off x="872238" y="3935887"/>
            <a:ext cx="5535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Consider Drop-off location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3" name="Picture 2" descr="Image result for taxi icon">
            <a:extLst>
              <a:ext uri="{FF2B5EF4-FFF2-40B4-BE49-F238E27FC236}">
                <a16:creationId xmlns:a16="http://schemas.microsoft.com/office/drawing/2014/main" id="{984AB3DE-6270-42E3-9E73-E6CD74E30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38" y="3988619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23EDD0-DB6E-4329-A960-C0B59E796FAF}"/>
              </a:ext>
            </a:extLst>
          </p:cNvPr>
          <p:cNvSpPr/>
          <p:nvPr/>
        </p:nvSpPr>
        <p:spPr>
          <a:xfrm>
            <a:off x="7128903" y="3003759"/>
            <a:ext cx="44362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Sequence to Sequence Prediction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565009-474B-4B3F-93FF-F63A5DEC7BF0}"/>
              </a:ext>
            </a:extLst>
          </p:cNvPr>
          <p:cNvSpPr/>
          <p:nvPr/>
        </p:nvSpPr>
        <p:spPr>
          <a:xfrm>
            <a:off x="7087139" y="3951306"/>
            <a:ext cx="46797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Integrate it with other ride-sharing time-series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9" name="Picture 2" descr="Image result for taxi icon">
            <a:extLst>
              <a:ext uri="{FF2B5EF4-FFF2-40B4-BE49-F238E27FC236}">
                <a16:creationId xmlns:a16="http://schemas.microsoft.com/office/drawing/2014/main" id="{7C7AD7DE-6EBF-4565-BFD5-FB0248F8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" y="2951027"/>
            <a:ext cx="514350" cy="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0BFCA9E-0546-47C2-898F-5E8952443141}"/>
              </a:ext>
            </a:extLst>
          </p:cNvPr>
          <p:cNvSpPr/>
          <p:nvPr/>
        </p:nvSpPr>
        <p:spPr>
          <a:xfrm>
            <a:off x="819150" y="2951027"/>
            <a:ext cx="55354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Generalized model RMSE is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$250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B2728-4378-4C2B-98F3-2B62BACC8CF1}"/>
              </a:ext>
            </a:extLst>
          </p:cNvPr>
          <p:cNvSpPr txBox="1"/>
          <p:nvPr/>
        </p:nvSpPr>
        <p:spPr>
          <a:xfrm>
            <a:off x="228461" y="5757598"/>
            <a:ext cx="54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  <a:hlinkClick r:id="rId5"/>
              </a:rPr>
              <a:t>Project-Link: Github</a:t>
            </a:r>
            <a:endParaRPr lang="en-US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69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E85BC-7EAA-43CF-B6B2-D87815FF6912}"/>
              </a:ext>
            </a:extLst>
          </p:cNvPr>
          <p:cNvSpPr txBox="1"/>
          <p:nvPr/>
        </p:nvSpPr>
        <p:spPr>
          <a:xfrm>
            <a:off x="228461" y="5757598"/>
            <a:ext cx="543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  <a:hlinkClick r:id="rId3"/>
              </a:rPr>
              <a:t>Project-Link: Github</a:t>
            </a:r>
            <a:endParaRPr lang="en-US" sz="2400" dirty="0"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5B18-59EE-4135-87C2-5152ADA34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27"/>
          <a:stretch/>
        </p:blipFill>
        <p:spPr>
          <a:xfrm>
            <a:off x="228461" y="1653340"/>
            <a:ext cx="2305189" cy="30350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FC1144-D0A5-4762-A23E-47B41136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080" y="1683179"/>
            <a:ext cx="5968529" cy="1528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516B6-B7B0-46D9-9B3D-6BEBD5E82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816" y="1601621"/>
            <a:ext cx="2679579" cy="2537396"/>
          </a:xfrm>
          <a:prstGeom prst="rect">
            <a:avLst/>
          </a:prstGeom>
        </p:spPr>
      </p:pic>
      <p:pic>
        <p:nvPicPr>
          <p:cNvPr id="54274" name="Picture 2" descr="Image result for towardsdatascience logo">
            <a:extLst>
              <a:ext uri="{FF2B5EF4-FFF2-40B4-BE49-F238E27FC236}">
                <a16:creationId xmlns:a16="http://schemas.microsoft.com/office/drawing/2014/main" id="{264B7559-2135-44CB-B018-B1AAA97E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61" y="3606679"/>
            <a:ext cx="1987033" cy="198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B44D8F-4C7B-4D55-8026-4C0FBDB5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287" y="3900389"/>
            <a:ext cx="2276793" cy="1505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9E7E47-C15D-472E-B3DE-F44B40D8C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1874" y="4421594"/>
            <a:ext cx="1402063" cy="1547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18AF96-250D-41F0-87BB-A99BCB037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800" y="3429000"/>
            <a:ext cx="151468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6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7EA5E8-DD2C-40C3-9A40-F2616C6F27EC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2" y="575745"/>
            <a:ext cx="995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AutoShape 2" descr="C:\Users\Tinsae\AppData\Local\Microsoft\Windows\INetCache\Content.MSO\ppt59B9.tmp">
            <a:extLst>
              <a:ext uri="{FF2B5EF4-FFF2-40B4-BE49-F238E27FC236}">
                <a16:creationId xmlns:a16="http://schemas.microsoft.com/office/drawing/2014/main" id="{78268481-A1AD-459B-B3B0-829B88218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C2655-97D0-43EB-B619-E8B97EC6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60"/>
            <a:ext cx="3793024" cy="5333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7FD81-1C41-4E64-BADB-3D99E82F2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709" y="1524060"/>
            <a:ext cx="4826508" cy="5333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4B503-52E9-41BB-89CC-B4890102B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976" y="1468618"/>
            <a:ext cx="3793024" cy="54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4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963586-BF62-4BF9-98BF-E4FCDBFA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 b="10162"/>
          <a:stretch/>
        </p:blipFill>
        <p:spPr>
          <a:xfrm>
            <a:off x="0" y="0"/>
            <a:ext cx="12192000" cy="5836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F3D6B9-86F2-4A0C-90F5-F83F105EF470}"/>
              </a:ext>
            </a:extLst>
          </p:cNvPr>
          <p:cNvSpPr txBox="1"/>
          <p:nvPr/>
        </p:nvSpPr>
        <p:spPr>
          <a:xfrm>
            <a:off x="3392903" y="5592757"/>
            <a:ext cx="6424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010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44BB3B-2CE3-4046-8DA5-C2DA27D75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8422" r="1845" b="10894"/>
          <a:stretch/>
        </p:blipFill>
        <p:spPr>
          <a:xfrm>
            <a:off x="2038349" y="1200150"/>
            <a:ext cx="8496301" cy="5657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91CACE-4C56-4AAA-936E-2038E856C62A}"/>
              </a:ext>
            </a:extLst>
          </p:cNvPr>
          <p:cNvSpPr txBox="1"/>
          <p:nvPr/>
        </p:nvSpPr>
        <p:spPr>
          <a:xfrm>
            <a:off x="2636154" y="2784205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10 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95222-0CCA-4019-A9D1-0A5ABC8CE9DC}"/>
              </a:ext>
            </a:extLst>
          </p:cNvPr>
          <p:cNvSpPr txBox="1"/>
          <p:nvPr/>
        </p:nvSpPr>
        <p:spPr>
          <a:xfrm>
            <a:off x="2636154" y="5587284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6 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95D13-9405-4D96-91D1-CD4E2F7A8C17}"/>
              </a:ext>
            </a:extLst>
          </p:cNvPr>
          <p:cNvSpPr txBox="1"/>
          <p:nvPr/>
        </p:nvSpPr>
        <p:spPr>
          <a:xfrm>
            <a:off x="2636154" y="3495075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30 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79017-4B03-47FF-A50F-19BFF6E2FF8E}"/>
              </a:ext>
            </a:extLst>
          </p:cNvPr>
          <p:cNvSpPr txBox="1"/>
          <p:nvPr/>
        </p:nvSpPr>
        <p:spPr>
          <a:xfrm>
            <a:off x="2636154" y="4205942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 hour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0B8F6-1FBD-4DD4-9FD3-1836E2813446}"/>
              </a:ext>
            </a:extLst>
          </p:cNvPr>
          <p:cNvSpPr txBox="1"/>
          <p:nvPr/>
        </p:nvSpPr>
        <p:spPr>
          <a:xfrm>
            <a:off x="2636154" y="4916809"/>
            <a:ext cx="1769575" cy="71123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 hours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F31A2C-E6E5-4490-BAD7-9F5DD9394AC4}"/>
              </a:ext>
            </a:extLst>
          </p:cNvPr>
          <p:cNvSpPr txBox="1"/>
          <p:nvPr/>
        </p:nvSpPr>
        <p:spPr>
          <a:xfrm>
            <a:off x="5794052" y="2337977"/>
            <a:ext cx="1752421" cy="369332"/>
          </a:xfrm>
          <a:prstGeom prst="rect">
            <a:avLst/>
          </a:prstGeom>
          <a:solidFill>
            <a:srgbClr val="181717">
              <a:alpha val="3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10 min Forecast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102D36-2413-400F-BAE8-766D953928AE}"/>
              </a:ext>
            </a:extLst>
          </p:cNvPr>
          <p:cNvSpPr txBox="1"/>
          <p:nvPr/>
        </p:nvSpPr>
        <p:spPr>
          <a:xfrm>
            <a:off x="4693829" y="2754120"/>
            <a:ext cx="248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Current Location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E3A52F-C093-465F-A4C5-7244AFE97B07}"/>
              </a:ext>
            </a:extLst>
          </p:cNvPr>
          <p:cNvGrpSpPr/>
          <p:nvPr/>
        </p:nvGrpSpPr>
        <p:grpSpPr>
          <a:xfrm>
            <a:off x="2636154" y="1732604"/>
            <a:ext cx="7305563" cy="476667"/>
            <a:chOff x="854764" y="1507174"/>
            <a:chExt cx="7374836" cy="65362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7F8467-F064-4A28-9833-2B00167A78DB}"/>
                </a:ext>
              </a:extLst>
            </p:cNvPr>
            <p:cNvSpPr/>
            <p:nvPr/>
          </p:nvSpPr>
          <p:spPr>
            <a:xfrm>
              <a:off x="854765" y="1525077"/>
              <a:ext cx="7374835" cy="63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D3A0BE-E204-4B68-BEC0-547FE99D89DE}"/>
                </a:ext>
              </a:extLst>
            </p:cNvPr>
            <p:cNvSpPr txBox="1"/>
            <p:nvPr/>
          </p:nvSpPr>
          <p:spPr>
            <a:xfrm>
              <a:off x="854764" y="1582734"/>
              <a:ext cx="2484782" cy="464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April 17 2019: 1:28 AM</a:t>
              </a:r>
            </a:p>
          </p:txBody>
        </p:sp>
        <p:pic>
          <p:nvPicPr>
            <p:cNvPr id="8198" name="Picture 6" descr="Related image">
              <a:extLst>
                <a:ext uri="{FF2B5EF4-FFF2-40B4-BE49-F238E27FC236}">
                  <a16:creationId xmlns:a16="http://schemas.microsoft.com/office/drawing/2014/main" id="{57D89D7C-CD55-41D7-80F7-7132D94D56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5" t="-2903" r="43433" b="52052"/>
            <a:stretch/>
          </p:blipFill>
          <p:spPr bwMode="auto">
            <a:xfrm>
              <a:off x="4303272" y="1507174"/>
              <a:ext cx="1100755" cy="62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75E3F8B-5CDB-4A27-862F-D274ECEC0141}"/>
              </a:ext>
            </a:extLst>
          </p:cNvPr>
          <p:cNvSpPr txBox="1"/>
          <p:nvPr/>
        </p:nvSpPr>
        <p:spPr>
          <a:xfrm>
            <a:off x="9188844" y="1783652"/>
            <a:ext cx="752873" cy="374571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Close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33CE82E-6AB5-4DB9-AB16-5F9714CC72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9" b="89950" l="1788" r="89866"/>
                    </a14:imgEffect>
                  </a14:imgLayer>
                </a14:imgProps>
              </a:ext>
            </a:extLst>
          </a:blip>
          <a:srcRect l="859" t="8133" r="12523" b="7822"/>
          <a:stretch/>
        </p:blipFill>
        <p:spPr>
          <a:xfrm>
            <a:off x="4410617" y="2723823"/>
            <a:ext cx="5535988" cy="3186113"/>
          </a:xfrm>
          <a:prstGeom prst="rect">
            <a:avLst/>
          </a:prstGeom>
        </p:spPr>
      </p:pic>
      <p:pic>
        <p:nvPicPr>
          <p:cNvPr id="63" name="Picture 12" descr="Image result for HAND ICON">
            <a:extLst>
              <a:ext uri="{FF2B5EF4-FFF2-40B4-BE49-F238E27FC236}">
                <a16:creationId xmlns:a16="http://schemas.microsoft.com/office/drawing/2014/main" id="{AB1EA22B-2AF6-4BCF-8D29-DADA08669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31" b="92692" l="9861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6232" r="16659" b="5065"/>
          <a:stretch/>
        </p:blipFill>
        <p:spPr bwMode="auto">
          <a:xfrm>
            <a:off x="3562506" y="2954929"/>
            <a:ext cx="429489" cy="58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52C09C91-C017-4F96-B17C-4532602A4B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99" b="89950" l="1043" r="90313"/>
                    </a14:imgEffect>
                  </a14:imgLayer>
                </a14:imgProps>
              </a:ext>
            </a:extLst>
          </a:blip>
          <a:srcRect t="7983" b="9211"/>
          <a:stretch/>
        </p:blipFill>
        <p:spPr>
          <a:xfrm>
            <a:off x="4364244" y="2721709"/>
            <a:ext cx="6392167" cy="3139586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84D36300-50DB-4418-9D94-C480CF395AAD}"/>
              </a:ext>
            </a:extLst>
          </p:cNvPr>
          <p:cNvSpPr txBox="1"/>
          <p:nvPr/>
        </p:nvSpPr>
        <p:spPr>
          <a:xfrm>
            <a:off x="4693829" y="2960905"/>
            <a:ext cx="248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High Demand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337B67-B3A5-44ED-A525-EDB6834734D8}"/>
              </a:ext>
            </a:extLst>
          </p:cNvPr>
          <p:cNvSpPr/>
          <p:nvPr/>
        </p:nvSpPr>
        <p:spPr>
          <a:xfrm>
            <a:off x="4605847" y="3093586"/>
            <a:ext cx="121838" cy="121838"/>
          </a:xfrm>
          <a:prstGeom prst="ellipse">
            <a:avLst/>
          </a:prstGeom>
          <a:solidFill>
            <a:srgbClr val="B5E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3EDC6BC-A4CF-49BB-AA7D-C2AF12E16AC4}"/>
              </a:ext>
            </a:extLst>
          </p:cNvPr>
          <p:cNvSpPr txBox="1"/>
          <p:nvPr/>
        </p:nvSpPr>
        <p:spPr>
          <a:xfrm>
            <a:off x="4693829" y="3168725"/>
            <a:ext cx="248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Average Demand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BD7D6E1-67F4-47F4-BFF6-D01F9C5BE808}"/>
              </a:ext>
            </a:extLst>
          </p:cNvPr>
          <p:cNvSpPr/>
          <p:nvPr/>
        </p:nvSpPr>
        <p:spPr>
          <a:xfrm>
            <a:off x="4605847" y="3301406"/>
            <a:ext cx="121838" cy="121838"/>
          </a:xfrm>
          <a:prstGeom prst="ellipse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58F3824-E6FF-4635-A07C-FFBBDA7BB436}"/>
              </a:ext>
            </a:extLst>
          </p:cNvPr>
          <p:cNvSpPr txBox="1"/>
          <p:nvPr/>
        </p:nvSpPr>
        <p:spPr>
          <a:xfrm>
            <a:off x="4693829" y="3404246"/>
            <a:ext cx="248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Low Demand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BEC1249-65CB-459F-B934-80867766E3A4}"/>
              </a:ext>
            </a:extLst>
          </p:cNvPr>
          <p:cNvSpPr/>
          <p:nvPr/>
        </p:nvSpPr>
        <p:spPr>
          <a:xfrm>
            <a:off x="4605847" y="3536927"/>
            <a:ext cx="121838" cy="121838"/>
          </a:xfrm>
          <a:prstGeom prst="ellipse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0" descr="Image result for prev button">
            <a:extLst>
              <a:ext uri="{FF2B5EF4-FFF2-40B4-BE49-F238E27FC236}">
                <a16:creationId xmlns:a16="http://schemas.microsoft.com/office/drawing/2014/main" id="{A1D2E32D-7947-44FB-8B47-BC0E2FAD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81" y="5840230"/>
            <a:ext cx="412456" cy="4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0" descr="Image result for prev button">
            <a:extLst>
              <a:ext uri="{FF2B5EF4-FFF2-40B4-BE49-F238E27FC236}">
                <a16:creationId xmlns:a16="http://schemas.microsoft.com/office/drawing/2014/main" id="{B82B87C1-AA2D-4740-A0F0-04D6CB11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15885" y="5840230"/>
            <a:ext cx="412456" cy="4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2714951-B37D-45DA-8EAB-71CDC79EA1AE}"/>
              </a:ext>
            </a:extLst>
          </p:cNvPr>
          <p:cNvSpPr txBox="1"/>
          <p:nvPr/>
        </p:nvSpPr>
        <p:spPr>
          <a:xfrm>
            <a:off x="6701036" y="5861104"/>
            <a:ext cx="176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1:28 AM - 1:38 AM</a:t>
            </a:r>
          </a:p>
        </p:txBody>
      </p:sp>
      <p:pic>
        <p:nvPicPr>
          <p:cNvPr id="36" name="Picture 8" descr="Image result for location indicator icon">
            <a:extLst>
              <a:ext uri="{FF2B5EF4-FFF2-40B4-BE49-F238E27FC236}">
                <a16:creationId xmlns:a16="http://schemas.microsoft.com/office/drawing/2014/main" id="{EFAFA438-CC94-477F-80C5-61C0A3BA5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621" y="3273529"/>
            <a:ext cx="143402" cy="1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Image result for location indicator icon">
            <a:extLst>
              <a:ext uri="{FF2B5EF4-FFF2-40B4-BE49-F238E27FC236}">
                <a16:creationId xmlns:a16="http://schemas.microsoft.com/office/drawing/2014/main" id="{1B4F04F7-7538-4DB8-98E4-36D008FC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biLevel thresh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47" y="2852410"/>
            <a:ext cx="143402" cy="1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 descr="Image result for HAND ICON">
            <a:extLst>
              <a:ext uri="{FF2B5EF4-FFF2-40B4-BE49-F238E27FC236}">
                <a16:creationId xmlns:a16="http://schemas.microsoft.com/office/drawing/2014/main" id="{2D3202C9-A573-4A98-835F-0407422C2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31" b="92692" l="9861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6232" r="16659" b="5065"/>
          <a:stretch/>
        </p:blipFill>
        <p:spPr bwMode="auto">
          <a:xfrm>
            <a:off x="8441256" y="6103293"/>
            <a:ext cx="429489" cy="58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5B1DD07E-CC1D-4097-A891-9460B47ACFC6}"/>
              </a:ext>
            </a:extLst>
          </p:cNvPr>
          <p:cNvSpPr txBox="1"/>
          <p:nvPr/>
        </p:nvSpPr>
        <p:spPr>
          <a:xfrm>
            <a:off x="6701036" y="5871265"/>
            <a:ext cx="176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1:38 AM - 1:48 AM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81082748-9EE3-4CB4-8964-31C1CAD2C7A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99" b="89950" l="1490" r="89866"/>
                    </a14:imgEffect>
                  </a14:imgLayer>
                </a14:imgProps>
              </a:ext>
            </a:extLst>
          </a:blip>
          <a:srcRect l="570" t="272" r="11118" b="10104"/>
          <a:stretch/>
        </p:blipFill>
        <p:spPr>
          <a:xfrm>
            <a:off x="4405729" y="2434871"/>
            <a:ext cx="5643527" cy="3397135"/>
          </a:xfrm>
          <a:prstGeom prst="rect">
            <a:avLst/>
          </a:prstGeom>
        </p:spPr>
      </p:pic>
      <p:pic>
        <p:nvPicPr>
          <p:cNvPr id="69" name="Picture 16" descr="Image result for rotating processing gif">
            <a:extLst>
              <a:ext uri="{FF2B5EF4-FFF2-40B4-BE49-F238E27FC236}">
                <a16:creationId xmlns:a16="http://schemas.microsoft.com/office/drawing/2014/main" id="{B2E6370C-CA24-44CA-B592-76FA2B9139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969" y="2257491"/>
            <a:ext cx="449818" cy="44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68A8DB-264D-44E6-8B7D-D5B873CCA7CF}"/>
              </a:ext>
            </a:extLst>
          </p:cNvPr>
          <p:cNvGrpSpPr/>
          <p:nvPr/>
        </p:nvGrpSpPr>
        <p:grpSpPr>
          <a:xfrm>
            <a:off x="0" y="164736"/>
            <a:ext cx="12206358" cy="1117717"/>
            <a:chOff x="-14358" y="319310"/>
            <a:chExt cx="12206358" cy="120475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D5B0F7F-6DB2-48E7-A570-D1F75C8B674F}"/>
                </a:ext>
              </a:extLst>
            </p:cNvPr>
            <p:cNvSpPr/>
            <p:nvPr/>
          </p:nvSpPr>
          <p:spPr>
            <a:xfrm>
              <a:off x="-14358" y="319310"/>
              <a:ext cx="12206358" cy="12047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1DCBF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BD0E2A3-723A-4F1F-AF9F-57E9439EAA1B}"/>
                </a:ext>
              </a:extLst>
            </p:cNvPr>
            <p:cNvSpPr txBox="1"/>
            <p:nvPr/>
          </p:nvSpPr>
          <p:spPr>
            <a:xfrm>
              <a:off x="508243" y="575745"/>
              <a:ext cx="5085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-3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8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4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6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4" grpId="0"/>
      <p:bldP spid="74" grpId="1"/>
      <p:bldP spid="1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51CC48-A9C0-4CDF-8362-D5212E686963}"/>
              </a:ext>
            </a:extLst>
          </p:cNvPr>
          <p:cNvSpPr/>
          <p:nvPr/>
        </p:nvSpPr>
        <p:spPr>
          <a:xfrm>
            <a:off x="252246" y="4735129"/>
            <a:ext cx="5341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The data on Kaggle is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cleaned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 and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resampled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 data for 2016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DDE83-B77A-4FD0-B68B-8566FCF5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0495"/>
            <a:ext cx="12353731" cy="2710850"/>
          </a:xfrm>
          <a:prstGeom prst="rect">
            <a:avLst/>
          </a:prstGeom>
        </p:spPr>
      </p:pic>
      <p:pic>
        <p:nvPicPr>
          <p:cNvPr id="13314" name="Picture 2" descr="Image result for nyc open data logo">
            <a:extLst>
              <a:ext uri="{FF2B5EF4-FFF2-40B4-BE49-F238E27FC236}">
                <a16:creationId xmlns:a16="http://schemas.microsoft.com/office/drawing/2014/main" id="{298C7D56-14D1-4767-92CB-49A61DF3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59" y="4594567"/>
            <a:ext cx="34671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613AB5-EA09-42C0-802D-8CE213D41B33}"/>
              </a:ext>
            </a:extLst>
          </p:cNvPr>
          <p:cNvSpPr/>
          <p:nvPr/>
        </p:nvSpPr>
        <p:spPr>
          <a:xfrm>
            <a:off x="5769628" y="3244334"/>
            <a:ext cx="1844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2016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7650D-0FB1-4EF0-B5A0-E53EB9E3FD28}"/>
              </a:ext>
            </a:extLst>
          </p:cNvPr>
          <p:cNvSpPr txBox="1"/>
          <p:nvPr/>
        </p:nvSpPr>
        <p:spPr>
          <a:xfrm>
            <a:off x="6411865" y="5585852"/>
            <a:ext cx="578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170 M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</a:rPr>
              <a:t> records,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16 GB 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29086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pic>
        <p:nvPicPr>
          <p:cNvPr id="14338" name="Picture 2" descr="Â© 2017 Anaconda, Inc. - Confidential &amp; Proprietary&#10;1. Scalable Pandas DataFrames&#10;â¢ Same API&#10;import dask.dataframe as dd&#10;df...">
            <a:extLst>
              <a:ext uri="{FF2B5EF4-FFF2-40B4-BE49-F238E27FC236}">
                <a16:creationId xmlns:a16="http://schemas.microsoft.com/office/drawing/2014/main" id="{D9FFE44A-17B4-4185-9E1D-1B7710AF9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2" b="9512"/>
          <a:stretch/>
        </p:blipFill>
        <p:spPr bwMode="auto">
          <a:xfrm>
            <a:off x="-14358" y="2225731"/>
            <a:ext cx="11117787" cy="46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dask logo">
            <a:extLst>
              <a:ext uri="{FF2B5EF4-FFF2-40B4-BE49-F238E27FC236}">
                <a16:creationId xmlns:a16="http://schemas.microsoft.com/office/drawing/2014/main" id="{DF58441A-3C21-4EB7-8D4E-D894211C0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6" y="1524060"/>
            <a:ext cx="2222126" cy="9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483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pic>
        <p:nvPicPr>
          <p:cNvPr id="9" name="Picture 4" descr="Image result for dask logo">
            <a:extLst>
              <a:ext uri="{FF2B5EF4-FFF2-40B4-BE49-F238E27FC236}">
                <a16:creationId xmlns:a16="http://schemas.microsoft.com/office/drawing/2014/main" id="{FA03315F-FE00-4E46-8DF7-A126AC552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6" y="1524060"/>
            <a:ext cx="2222126" cy="9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CCF54E-5477-479E-8D0F-782D84A0B6BB}"/>
              </a:ext>
            </a:extLst>
          </p:cNvPr>
          <p:cNvSpPr txBox="1"/>
          <p:nvPr/>
        </p:nvSpPr>
        <p:spPr>
          <a:xfrm>
            <a:off x="696705" y="2731060"/>
            <a:ext cx="444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2017: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165 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Partitions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793A4-F796-4BA8-A827-21BB69B9528E}"/>
              </a:ext>
            </a:extLst>
          </p:cNvPr>
          <p:cNvSpPr txBox="1"/>
          <p:nvPr/>
        </p:nvSpPr>
        <p:spPr>
          <a:xfrm>
            <a:off x="696704" y="3822811"/>
            <a:ext cx="418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2018: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Rockwell" panose="02060603020205020403" pitchFamily="18" charset="0"/>
              </a:rPr>
              <a:t>92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Rockwell" panose="02060603020205020403" pitchFamily="18" charset="0"/>
              </a:rPr>
              <a:t> Partitions</a:t>
            </a:r>
          </a:p>
        </p:txBody>
      </p:sp>
      <p:pic>
        <p:nvPicPr>
          <p:cNvPr id="22" name="Picture 2" descr="Image result for partition icon">
            <a:extLst>
              <a:ext uri="{FF2B5EF4-FFF2-40B4-BE49-F238E27FC236}">
                <a16:creationId xmlns:a16="http://schemas.microsoft.com/office/drawing/2014/main" id="{A2775CD2-8B85-4020-8DFA-8870EC7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" y="2792288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partition icon">
            <a:extLst>
              <a:ext uri="{FF2B5EF4-FFF2-40B4-BE49-F238E27FC236}">
                <a16:creationId xmlns:a16="http://schemas.microsoft.com/office/drawing/2014/main" id="{9F2E65FE-FA5E-4381-98A1-276C7665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" y="3884039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54ACF59-293D-4871-9B31-763BE8FAB920}"/>
              </a:ext>
            </a:extLst>
          </p:cNvPr>
          <p:cNvGrpSpPr/>
          <p:nvPr/>
        </p:nvGrpSpPr>
        <p:grpSpPr>
          <a:xfrm>
            <a:off x="6137938" y="2519042"/>
            <a:ext cx="6054062" cy="1569660"/>
            <a:chOff x="6205342" y="2816872"/>
            <a:chExt cx="6054062" cy="15696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5F67FF-3811-4FB1-8A18-DA993BDFEE95}"/>
                </a:ext>
              </a:extLst>
            </p:cNvPr>
            <p:cNvSpPr/>
            <p:nvPr/>
          </p:nvSpPr>
          <p:spPr>
            <a:xfrm>
              <a:off x="6792270" y="2816872"/>
              <a:ext cx="546713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err="1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Dask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 doesn’t support 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“</a:t>
              </a:r>
              <a:r>
                <a:rPr lang="en-US" sz="3200" dirty="0" err="1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index_col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” 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keyword argument</a:t>
              </a:r>
            </a:p>
          </p:txBody>
        </p:sp>
        <p:pic>
          <p:nvPicPr>
            <p:cNvPr id="16388" name="Picture 4" descr="Image result for limitations icon">
              <a:extLst>
                <a:ext uri="{FF2B5EF4-FFF2-40B4-BE49-F238E27FC236}">
                  <a16:creationId xmlns:a16="http://schemas.microsoft.com/office/drawing/2014/main" id="{5AC6755A-02C9-493D-B91B-E5B150CCC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342" y="2925247"/>
              <a:ext cx="472895" cy="42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4B42C2-F7D1-4629-A217-D1666F75E84D}"/>
              </a:ext>
            </a:extLst>
          </p:cNvPr>
          <p:cNvGrpSpPr/>
          <p:nvPr/>
        </p:nvGrpSpPr>
        <p:grpSpPr>
          <a:xfrm>
            <a:off x="6107567" y="4145976"/>
            <a:ext cx="6465759" cy="1077218"/>
            <a:chOff x="6212259" y="4100151"/>
            <a:chExt cx="6360018" cy="10772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76794D-69A4-4DFB-B16A-D9E2893BCF35}"/>
                </a:ext>
              </a:extLst>
            </p:cNvPr>
            <p:cNvSpPr/>
            <p:nvPr/>
          </p:nvSpPr>
          <p:spPr>
            <a:xfrm>
              <a:off x="6787914" y="4100151"/>
              <a:ext cx="578436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Setting new index from 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unsorted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 column is expensive</a:t>
              </a:r>
            </a:p>
          </p:txBody>
        </p:sp>
        <p:pic>
          <p:nvPicPr>
            <p:cNvPr id="25" name="Picture 4" descr="Image result for limitations icon">
              <a:extLst>
                <a:ext uri="{FF2B5EF4-FFF2-40B4-BE49-F238E27FC236}">
                  <a16:creationId xmlns:a16="http://schemas.microsoft.com/office/drawing/2014/main" id="{27B0FA25-BB5C-4BEA-9079-0EECF4F18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259" y="4195659"/>
              <a:ext cx="472895" cy="42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0F6228-C553-4603-8734-DCF2D2DCD175}"/>
              </a:ext>
            </a:extLst>
          </p:cNvPr>
          <p:cNvGrpSpPr/>
          <p:nvPr/>
        </p:nvGrpSpPr>
        <p:grpSpPr>
          <a:xfrm>
            <a:off x="6143613" y="5288340"/>
            <a:ext cx="6381628" cy="1569660"/>
            <a:chOff x="6143613" y="5288340"/>
            <a:chExt cx="6381628" cy="15696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459B82-DD2A-439E-B664-9ACDB3984B1E}"/>
                </a:ext>
              </a:extLst>
            </p:cNvPr>
            <p:cNvSpPr/>
            <p:nvPr/>
          </p:nvSpPr>
          <p:spPr>
            <a:xfrm>
              <a:off x="6740877" y="5288340"/>
              <a:ext cx="57843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Positional row indexing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(iloc) 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&amp; label indexing</a:t>
              </a:r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Rockwell" panose="02060603020205020403" pitchFamily="18" charset="0"/>
                </a:rPr>
                <a:t>(loc) </a:t>
              </a:r>
              <a:r>
                <a:rPr lang="en-US" sz="3200" dirty="0">
                  <a:solidFill>
                    <a:schemeClr val="accent4">
                      <a:lumMod val="50000"/>
                    </a:schemeClr>
                  </a:solidFill>
                  <a:latin typeface="Rockwell" panose="02060603020205020403" pitchFamily="18" charset="0"/>
                </a:rPr>
                <a:t>is not possible</a:t>
              </a:r>
            </a:p>
          </p:txBody>
        </p:sp>
        <p:pic>
          <p:nvPicPr>
            <p:cNvPr id="26" name="Picture 4" descr="Image result for limitations icon">
              <a:extLst>
                <a:ext uri="{FF2B5EF4-FFF2-40B4-BE49-F238E27FC236}">
                  <a16:creationId xmlns:a16="http://schemas.microsoft.com/office/drawing/2014/main" id="{A87710A5-BF01-40C8-A20E-1AE2AA868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613" y="5392947"/>
              <a:ext cx="472895" cy="42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0E6B1A6-B618-4839-B16B-122F333759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221" b="11601"/>
          <a:stretch/>
        </p:blipFill>
        <p:spPr>
          <a:xfrm>
            <a:off x="508243" y="4774879"/>
            <a:ext cx="4650996" cy="189954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C8617D-08B3-40B2-B2E2-4B3EDB0C02DF}"/>
              </a:ext>
            </a:extLst>
          </p:cNvPr>
          <p:cNvCxnSpPr>
            <a:cxnSpLocks/>
          </p:cNvCxnSpPr>
          <p:nvPr/>
        </p:nvCxnSpPr>
        <p:spPr>
          <a:xfrm>
            <a:off x="6096000" y="2817862"/>
            <a:ext cx="0" cy="3720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90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1A117-B140-4D83-8619-E465CBB61109}"/>
              </a:ext>
            </a:extLst>
          </p:cNvPr>
          <p:cNvSpPr/>
          <p:nvPr/>
        </p:nvSpPr>
        <p:spPr>
          <a:xfrm>
            <a:off x="-14358" y="319310"/>
            <a:ext cx="12206358" cy="1204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DCB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0FD4-A77F-4019-9D5B-75AB0711E2AD}"/>
              </a:ext>
            </a:extLst>
          </p:cNvPr>
          <p:cNvSpPr txBox="1"/>
          <p:nvPr/>
        </p:nvSpPr>
        <p:spPr>
          <a:xfrm>
            <a:off x="508243" y="575745"/>
            <a:ext cx="508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Exploration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29A5C2C-61EA-416D-91A6-6B92EC908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7" t="5523" r="72440" b="31909"/>
          <a:stretch/>
        </p:blipFill>
        <p:spPr>
          <a:xfrm>
            <a:off x="78701" y="2708573"/>
            <a:ext cx="4017049" cy="254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CD0E3-50B9-4AD7-B9F2-7D30F573FBF6}"/>
              </a:ext>
            </a:extLst>
          </p:cNvPr>
          <p:cNvSpPr txBox="1"/>
          <p:nvPr/>
        </p:nvSpPr>
        <p:spPr>
          <a:xfrm>
            <a:off x="0" y="1885950"/>
            <a:ext cx="260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Parsing Date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0BB5E0-65FC-43FA-8C06-F4F48EECD0E7}"/>
              </a:ext>
            </a:extLst>
          </p:cNvPr>
          <p:cNvCxnSpPr>
            <a:cxnSpLocks/>
          </p:cNvCxnSpPr>
          <p:nvPr/>
        </p:nvCxnSpPr>
        <p:spPr>
          <a:xfrm>
            <a:off x="95250" y="2451675"/>
            <a:ext cx="233512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362" name="Picture 2" descr="Image result for slow">
            <a:extLst>
              <a:ext uri="{FF2B5EF4-FFF2-40B4-BE49-F238E27FC236}">
                <a16:creationId xmlns:a16="http://schemas.microsoft.com/office/drawing/2014/main" id="{6E5D7380-81FD-4B31-BC9D-3FDE132F5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740" y="3180580"/>
            <a:ext cx="2896559" cy="160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Image result for google cloud platform">
            <a:extLst>
              <a:ext uri="{FF2B5EF4-FFF2-40B4-BE49-F238E27FC236}">
                <a16:creationId xmlns:a16="http://schemas.microsoft.com/office/drawing/2014/main" id="{CE69335C-6F8D-488E-9ECE-B0D1484D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2" y="5793740"/>
            <a:ext cx="1115133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93B85C-BB02-44FA-BF83-311CCC5CB0B1}"/>
              </a:ext>
            </a:extLst>
          </p:cNvPr>
          <p:cNvSpPr txBox="1"/>
          <p:nvPr/>
        </p:nvSpPr>
        <p:spPr>
          <a:xfrm>
            <a:off x="1447601" y="5723082"/>
            <a:ext cx="2229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Load dates as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strings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320E19B8-D550-4AAB-A876-5EEEA15C5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592" y="5861582"/>
            <a:ext cx="5027148" cy="677108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tpep_pickup_datetime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object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tpep_dropoff_datetime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object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3483838-0C20-455C-9942-1C3EE20223D4}"/>
              </a:ext>
            </a:extLst>
          </p:cNvPr>
          <p:cNvSpPr txBox="1">
            <a:spLocks/>
          </p:cNvSpPr>
          <p:nvPr/>
        </p:nvSpPr>
        <p:spPr>
          <a:xfrm>
            <a:off x="4189592" y="2708574"/>
            <a:ext cx="5027148" cy="2545754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y2017 = </a:t>
            </a: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dd.read_csv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‘2017_trips.csv’,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dtype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dtypes_s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parse_dates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["</a:t>
            </a: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tpep_pickup_datetime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tpep_dropoff_datetime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cs typeface="Courier New" panose="02070309020205020404" pitchFamily="49" charset="0"/>
              </a:rPr>
              <a:t>"])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1C7C64-7B11-41AF-B7B7-B26C9901B21A}"/>
              </a:ext>
            </a:extLst>
          </p:cNvPr>
          <p:cNvCxnSpPr>
            <a:cxnSpLocks/>
          </p:cNvCxnSpPr>
          <p:nvPr/>
        </p:nvCxnSpPr>
        <p:spPr>
          <a:xfrm>
            <a:off x="4133850" y="2708573"/>
            <a:ext cx="0" cy="3720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1E083A7-A4FC-43B7-9947-D542F606FB90}"/>
              </a:ext>
            </a:extLst>
          </p:cNvPr>
          <p:cNvCxnSpPr>
            <a:cxnSpLocks/>
          </p:cNvCxnSpPr>
          <p:nvPr/>
        </p:nvCxnSpPr>
        <p:spPr>
          <a:xfrm>
            <a:off x="9216740" y="2708573"/>
            <a:ext cx="0" cy="3720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018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9112</TotalTime>
  <Words>2207</Words>
  <Application>Microsoft Office PowerPoint</Application>
  <PresentationFormat>Widescreen</PresentationFormat>
  <Paragraphs>312</Paragraphs>
  <Slides>48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Garamond</vt:lpstr>
      <vt:lpstr>Helvetica Neue</vt:lpstr>
      <vt:lpstr>Palatino Linotype</vt:lpstr>
      <vt:lpstr>Rockwell</vt:lpstr>
      <vt:lpstr>Office Theme</vt:lpstr>
      <vt:lpstr>Yellow Taxi Demand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Taxi Demand Prediction</dc:title>
  <dc:creator>Tinsae G. Alemayehu</dc:creator>
  <cp:lastModifiedBy>Tinsae G. Alemayehu</cp:lastModifiedBy>
  <cp:revision>350</cp:revision>
  <dcterms:created xsi:type="dcterms:W3CDTF">2019-04-08T15:57:11Z</dcterms:created>
  <dcterms:modified xsi:type="dcterms:W3CDTF">2019-04-19T05:24:26Z</dcterms:modified>
</cp:coreProperties>
</file>